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370" r:id="rId3"/>
    <p:sldId id="262" r:id="rId4"/>
    <p:sldId id="371" r:id="rId5"/>
    <p:sldId id="257" r:id="rId6"/>
    <p:sldId id="271" r:id="rId7"/>
    <p:sldId id="264" r:id="rId8"/>
    <p:sldId id="277" r:id="rId9"/>
    <p:sldId id="258" r:id="rId10"/>
    <p:sldId id="279" r:id="rId11"/>
    <p:sldId id="278" r:id="rId12"/>
    <p:sldId id="372" r:id="rId13"/>
    <p:sldId id="373" r:id="rId14"/>
    <p:sldId id="266" r:id="rId15"/>
    <p:sldId id="263" r:id="rId16"/>
    <p:sldId id="268" r:id="rId17"/>
    <p:sldId id="267" r:id="rId18"/>
    <p:sldId id="269" r:id="rId19"/>
    <p:sldId id="270" r:id="rId20"/>
    <p:sldId id="261" r:id="rId21"/>
    <p:sldId id="259" r:id="rId22"/>
    <p:sldId id="272" r:id="rId23"/>
    <p:sldId id="273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8056"/>
    <a:srgbClr val="A5C6B4"/>
    <a:srgbClr val="F806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94" autoAdjust="0"/>
    <p:restoredTop sz="96630" autoAdjust="0"/>
  </p:normalViewPr>
  <p:slideViewPr>
    <p:cSldViewPr snapToGrid="0">
      <p:cViewPr varScale="1">
        <p:scale>
          <a:sx n="82" d="100"/>
          <a:sy n="82" d="100"/>
        </p:scale>
        <p:origin x="9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256C8-1BA4-4200-90F3-9413893DDEA5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E0FAC-92B7-4344-B8CE-D78B9752A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1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Stop here briefly for questions or small pause before moving on to the next substantive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E0FAC-92B7-4344-B8CE-D78B9752AB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3DB90-C3DB-4000-AFEA-5ED87167E7A2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E613-5FBE-4FC5-AE15-3943C27EAB50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413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E0589-7534-4C62-98CB-AD9AA69C5250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03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A56E-81C5-4D4C-9AD1-9B09185D7F6A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206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39CF7-CE1E-4C30-9B25-C5058D84AC78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30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097-5A63-4E06-8787-A9C72D2B6CF5}" type="datetime1">
              <a:rPr lang="en-GB" smtClean="0"/>
              <a:t>20/04/2018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48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44519-A52F-4C23-8038-6E904B5912A0}" type="datetime1">
              <a:rPr lang="en-GB" smtClean="0"/>
              <a:t>20/04/2018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45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198-C76D-4215-8913-B0393DB36663}" type="datetime1">
              <a:rPr lang="en-GB" smtClean="0"/>
              <a:t>20/04/2018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33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CE7-D51A-4DA9-91FD-CDC798997537}" type="datetime1">
              <a:rPr lang="en-GB" smtClean="0"/>
              <a:t>20/04/2018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85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1EE3-7B89-4934-AF62-6431A26072D9}" type="datetime1">
              <a:rPr lang="en-GB" smtClean="0"/>
              <a:t>20/04/2018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7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619B-73D7-44E0-88EC-E61A5121152C}" type="datetime1">
              <a:rPr lang="en-GB" smtClean="0"/>
              <a:t>20/04/2018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5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20A98-C2AC-4956-A2D3-F691459F5B1B}" type="datetime1">
              <a:rPr lang="en-GB" smtClean="0"/>
              <a:t>20/04/2018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SMASAC - The WebConf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D4D68-E5E1-497F-B018-33FA9D88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28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tiff"/><Relationship Id="rId7" Type="http://schemas.openxmlformats.org/officeDocument/2006/relationships/image" Target="../media/image21.tiff"/><Relationship Id="rId12" Type="http://schemas.openxmlformats.org/officeDocument/2006/relationships/image" Target="../media/image2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20.tiff"/><Relationship Id="rId15" Type="http://schemas.openxmlformats.org/officeDocument/2006/relationships/image" Target="../media/image29.jpeg"/><Relationship Id="rId10" Type="http://schemas.openxmlformats.org/officeDocument/2006/relationships/image" Target="../media/image24.png"/><Relationship Id="rId4" Type="http://schemas.openxmlformats.org/officeDocument/2006/relationships/image" Target="../media/image19.tiff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8.tiff"/><Relationship Id="rId7" Type="http://schemas.openxmlformats.org/officeDocument/2006/relationships/image" Target="../media/image41.jpe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6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isislex.org/" TargetMode="Externa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evhart/smasac-tutoria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evhart/smasac-tutoria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01693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Social Media Analysis for Situation Awareness during Crises (SMASAC)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266902"/>
            <a:ext cx="7851372" cy="199089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GB" dirty="0" smtClean="0"/>
              <a:t>GRÉGOIRE BUREL</a:t>
            </a:r>
            <a:r>
              <a:rPr lang="en-GB" baseline="30000" dirty="0" smtClean="0"/>
              <a:t>1</a:t>
            </a:r>
            <a:r>
              <a:rPr lang="en-GB" dirty="0" smtClean="0"/>
              <a:t>, MAYANK KEJRIWAL</a:t>
            </a:r>
            <a:r>
              <a:rPr lang="en-GB" baseline="30000" dirty="0" smtClean="0"/>
              <a:t>2</a:t>
            </a:r>
            <a:r>
              <a:rPr lang="en-GB" dirty="0" smtClean="0"/>
              <a:t> AND PRASHANT KHARE</a:t>
            </a:r>
            <a:r>
              <a:rPr lang="en-GB" baseline="30000" dirty="0" smtClean="0"/>
              <a:t>1</a:t>
            </a:r>
            <a:endParaRPr lang="en-GB" dirty="0" smtClean="0"/>
          </a:p>
          <a:p>
            <a:pPr algn="l"/>
            <a:endParaRPr lang="en-GB" sz="1000" baseline="30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GB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Knowledge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Media Institute, The Open University, Milton Keynes, UK.</a:t>
            </a:r>
          </a:p>
          <a:p>
            <a:pPr algn="l"/>
            <a:r>
              <a:rPr lang="en-GB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Sciences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Institute, University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of Southern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California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Marina del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Rey, CA, USA.</a:t>
            </a:r>
          </a:p>
          <a:p>
            <a:pPr algn="l"/>
            <a:endParaRPr lang="en-GB" sz="1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WebConf’18, Lyon, France.</a:t>
            </a:r>
          </a:p>
          <a:p>
            <a:pPr algn="l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23-27 April 2018.</a:t>
            </a:r>
          </a:p>
          <a:p>
            <a:endParaRPr lang="en-GB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3200" dirty="0"/>
          </a:p>
        </p:txBody>
      </p:sp>
      <p:pic>
        <p:nvPicPr>
          <p:cNvPr id="1026" name="Picture 2" descr="https://pbs.twimg.com/media/DbAO705W0AAX8qJ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35782"/>
            <a:ext cx="1359951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58" y="5807662"/>
            <a:ext cx="971648" cy="4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2403024" y="5795693"/>
            <a:ext cx="406598" cy="46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42" y="5735782"/>
            <a:ext cx="1665709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1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(2)</a:t>
            </a:r>
          </a:p>
        </p:txBody>
      </p:sp>
      <p:pic>
        <p:nvPicPr>
          <p:cNvPr id="16386" name="Picture 2" descr="Image result for evolution of social  usage 2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8" y="1481328"/>
            <a:ext cx="7028722" cy="503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2" t="1" b="-1718"/>
          <a:stretch/>
        </p:blipFill>
        <p:spPr bwMode="auto">
          <a:xfrm>
            <a:off x="7696800" y="3890470"/>
            <a:ext cx="818550" cy="167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658" b="-1718"/>
          <a:stretch/>
        </p:blipFill>
        <p:spPr bwMode="auto">
          <a:xfrm rot="25455">
            <a:off x="7679332" y="2210739"/>
            <a:ext cx="829822" cy="16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21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856" r="12341" b="23985"/>
          <a:stretch/>
        </p:blipFill>
        <p:spPr>
          <a:xfrm>
            <a:off x="7854695" y="-21104"/>
            <a:ext cx="1289304" cy="184672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3675" y="1825625"/>
            <a:ext cx="2830325" cy="1886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259" y="3498299"/>
            <a:ext cx="2967628" cy="188258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24" b="42427"/>
          <a:stretch/>
        </p:blipFill>
        <p:spPr>
          <a:xfrm>
            <a:off x="6313674" y="5298141"/>
            <a:ext cx="2830325" cy="15598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523232">
            <a:off x="5172520" y="-411204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and Crises</a:t>
            </a: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628651" y="1482274"/>
            <a:ext cx="6369710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/>
              <a:t>Social media has become a common place for </a:t>
            </a:r>
            <a:r>
              <a:rPr lang="en-GB" sz="1600" b="1" dirty="0"/>
              <a:t>communities</a:t>
            </a:r>
            <a:r>
              <a:rPr lang="en-GB" sz="1600" dirty="0"/>
              <a:t> and </a:t>
            </a:r>
            <a:r>
              <a:rPr lang="en-GB" sz="1600" b="1" dirty="0"/>
              <a:t>organisations</a:t>
            </a:r>
            <a:r>
              <a:rPr lang="en-GB" sz="1600" dirty="0"/>
              <a:t> to </a:t>
            </a:r>
            <a:r>
              <a:rPr lang="en-GB" sz="1600" b="1" dirty="0"/>
              <a:t>communicate </a:t>
            </a:r>
            <a:r>
              <a:rPr lang="en-GB" sz="1600" dirty="0"/>
              <a:t>and </a:t>
            </a:r>
            <a:r>
              <a:rPr lang="en-GB" sz="1600" b="1" dirty="0"/>
              <a:t>share</a:t>
            </a:r>
            <a:r>
              <a:rPr lang="en-GB" sz="1600" dirty="0"/>
              <a:t> </a:t>
            </a:r>
            <a:r>
              <a:rPr lang="en-GB" sz="1600" b="1" dirty="0"/>
              <a:t>information</a:t>
            </a:r>
            <a:r>
              <a:rPr lang="en-GB" sz="1600" dirty="0"/>
              <a:t> during crises, to enhance their situational awareness, to share </a:t>
            </a:r>
            <a:r>
              <a:rPr lang="en-GB" sz="1600" b="1" dirty="0"/>
              <a:t>requests</a:t>
            </a:r>
            <a:r>
              <a:rPr lang="en-GB" sz="1600" dirty="0"/>
              <a:t> or </a:t>
            </a:r>
            <a:r>
              <a:rPr lang="en-GB" sz="1600" b="1" dirty="0"/>
              <a:t>offers for help </a:t>
            </a:r>
            <a:r>
              <a:rPr lang="en-GB" sz="1600" dirty="0"/>
              <a:t>and </a:t>
            </a:r>
            <a:r>
              <a:rPr lang="en-GB" sz="1600" b="1" dirty="0"/>
              <a:t>support</a:t>
            </a:r>
            <a:r>
              <a:rPr lang="en-GB" sz="1600" dirty="0"/>
              <a:t>, and to </a:t>
            </a:r>
            <a:r>
              <a:rPr lang="en-GB" sz="1600" b="1" dirty="0"/>
              <a:t>coordinate</a:t>
            </a:r>
            <a:r>
              <a:rPr lang="en-GB" sz="1600" dirty="0"/>
              <a:t> their recovery efforts. </a:t>
            </a:r>
          </a:p>
        </p:txBody>
      </p:sp>
      <p:pic>
        <p:nvPicPr>
          <p:cNvPr id="17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2" t="1" b="-1718"/>
          <a:stretch/>
        </p:blipFill>
        <p:spPr bwMode="auto">
          <a:xfrm rot="516702">
            <a:off x="6836280" y="3762454"/>
            <a:ext cx="818550" cy="167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cdn.blog.safe.com/wp-content/uploads/2017/09/12092442/4-vs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658" b="-1718"/>
          <a:stretch/>
        </p:blipFill>
        <p:spPr bwMode="auto">
          <a:xfrm rot="542157">
            <a:off x="7103589" y="2131679"/>
            <a:ext cx="829822" cy="16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366" y="5431486"/>
            <a:ext cx="1083779" cy="591799"/>
          </a:xfrm>
          <a:prstGeom prst="rect">
            <a:avLst/>
          </a:prstGeom>
        </p:spPr>
      </p:pic>
      <p:sp>
        <p:nvSpPr>
          <p:cNvPr id="20" name="Content Placeholder 7"/>
          <p:cNvSpPr txBox="1">
            <a:spLocks/>
          </p:cNvSpPr>
          <p:nvPr/>
        </p:nvSpPr>
        <p:spPr>
          <a:xfrm>
            <a:off x="649506" y="3446909"/>
            <a:ext cx="6169679" cy="2371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i="1" dirty="0"/>
              <a:t>Example of Twitter usage during crises (+200m active users / +400m posts a day):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During the 2011 Japan earthquake, </a:t>
            </a:r>
            <a:r>
              <a:rPr lang="en-GB" sz="1600" b="1" dirty="0"/>
              <a:t>177 million tweets </a:t>
            </a:r>
            <a:r>
              <a:rPr lang="en-GB" sz="1600" dirty="0"/>
              <a:t>related to the event were sent in one day.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The </a:t>
            </a:r>
            <a:r>
              <a:rPr lang="en-GB" sz="1600" b="1" dirty="0"/>
              <a:t>news about the Boston bombings first appeared on Twitter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</p:txBody>
      </p:sp>
      <p:pic>
        <p:nvPicPr>
          <p:cNvPr id="40" name="Picture 4" descr="Image result for social media icon snapcha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15" y="2510119"/>
            <a:ext cx="752119" cy="7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2" y="2673235"/>
            <a:ext cx="398261" cy="39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38" y="2704042"/>
            <a:ext cx="511418" cy="3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Image result for social media icon instagra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64" y="2656995"/>
            <a:ext cx="488673" cy="4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146" y="2679971"/>
            <a:ext cx="435927" cy="4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2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931" y="2698522"/>
            <a:ext cx="394088" cy="39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 descr="Image result for social media icon facebook messenge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48" y="2655963"/>
            <a:ext cx="446326" cy="44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8" descr="Related imag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852" y="2673235"/>
            <a:ext cx="434560" cy="4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35106" y="5021504"/>
            <a:ext cx="5716661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ontent Placeholder 7"/>
          <p:cNvSpPr txBox="1">
            <a:spLocks/>
          </p:cNvSpPr>
          <p:nvPr/>
        </p:nvSpPr>
        <p:spPr>
          <a:xfrm>
            <a:off x="670090" y="5021504"/>
            <a:ext cx="5761093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</a:t>
            </a:r>
            <a:r>
              <a:rPr lang="en-GB" sz="1600" b="1" dirty="0">
                <a:solidFill>
                  <a:schemeClr val="bg1"/>
                </a:solidFill>
              </a:rPr>
              <a:t>obtain situation awareness </a:t>
            </a:r>
            <a:r>
              <a:rPr lang="en-GB" sz="1600" dirty="0">
                <a:solidFill>
                  <a:schemeClr val="bg1"/>
                </a:solidFill>
              </a:rPr>
              <a:t>from </a:t>
            </a:r>
            <a:r>
              <a:rPr lang="en-GB" sz="1600" b="1" dirty="0">
                <a:solidFill>
                  <a:schemeClr val="bg1"/>
                </a:solidFill>
              </a:rPr>
              <a:t>noisy</a:t>
            </a:r>
            <a:r>
              <a:rPr lang="en-GB" sz="1600" dirty="0">
                <a:solidFill>
                  <a:schemeClr val="bg1"/>
                </a:solidFill>
              </a:rPr>
              <a:t> and </a:t>
            </a:r>
            <a:r>
              <a:rPr lang="en-GB" sz="1600" b="1" dirty="0">
                <a:solidFill>
                  <a:schemeClr val="bg1"/>
                </a:solidFill>
              </a:rPr>
              <a:t>large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heterogeneous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high-velocity real-time unstructured data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6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If-zGLXcAA5OEW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t="6193" r="56614" b="13799"/>
          <a:stretch/>
        </p:blipFill>
        <p:spPr bwMode="auto">
          <a:xfrm>
            <a:off x="5983357" y="-29817"/>
            <a:ext cx="3180521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523232">
            <a:off x="3666237" y="-282542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Hurricane Harvey – </a:t>
            </a:r>
            <a:br>
              <a:rPr lang="en-GB" dirty="0" smtClean="0"/>
            </a:br>
            <a:r>
              <a:rPr lang="en-GB" dirty="0" smtClean="0"/>
              <a:t>Twitter Usage (1)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12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92" y="1636962"/>
            <a:ext cx="3537145" cy="1327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093" y="3150704"/>
            <a:ext cx="3552799" cy="14809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82719" y="2162523"/>
            <a:ext cx="1769166" cy="153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Content Placeholder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9" b="64306"/>
          <a:stretch/>
        </p:blipFill>
        <p:spPr>
          <a:xfrm>
            <a:off x="382185" y="4742009"/>
            <a:ext cx="3873107" cy="211599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907779" y="5329020"/>
            <a:ext cx="46382" cy="1528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6" y="1801015"/>
            <a:ext cx="371447" cy="3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907317" y="2239169"/>
            <a:ext cx="46843" cy="2502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9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If-zGLXcAA5OEW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t="6193" r="56614" b="13799"/>
          <a:stretch/>
        </p:blipFill>
        <p:spPr bwMode="auto">
          <a:xfrm>
            <a:off x="5983357" y="-29817"/>
            <a:ext cx="3180521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523232">
            <a:off x="3666237" y="-282542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Hurricane Harvey – </a:t>
            </a:r>
            <a:br>
              <a:rPr lang="en-GB" dirty="0" smtClean="0"/>
            </a:br>
            <a:r>
              <a:rPr lang="en-GB" dirty="0" smtClean="0"/>
              <a:t>Twitter Usage (2)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13</a:t>
            </a:fld>
            <a:endParaRPr lang="en-GB" dirty="0"/>
          </a:p>
        </p:txBody>
      </p:sp>
      <p:pic>
        <p:nvPicPr>
          <p:cNvPr id="30" name="Picture 20" descr="Image result for social media icon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6" y="1801015"/>
            <a:ext cx="371447" cy="3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884583" y="2239169"/>
            <a:ext cx="69577" cy="4618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38" y="1716016"/>
            <a:ext cx="4243327" cy="1396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38" y="3170465"/>
            <a:ext cx="4186521" cy="2274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93" y="5483307"/>
            <a:ext cx="4174193" cy="12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Humanitarian Network et al.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With the emergence of social media and access to other technologies (e.g., mapping tools and information management platforms), </a:t>
            </a:r>
            <a:r>
              <a:rPr lang="en-GB" sz="1600" b="1" dirty="0">
                <a:cs typeface="Roboto Light"/>
              </a:rPr>
              <a:t>digital volunteer networks</a:t>
            </a:r>
            <a:r>
              <a:rPr lang="en-GB" sz="1600" dirty="0">
                <a:cs typeface="Roboto Light"/>
              </a:rPr>
              <a:t> have been created to help data processing tasks. Nevertheless, low-level </a:t>
            </a:r>
            <a:r>
              <a:rPr lang="en-GB" sz="1600" b="1" dirty="0">
                <a:cs typeface="Roboto Light"/>
              </a:rPr>
              <a:t>tasks</a:t>
            </a:r>
            <a:r>
              <a:rPr lang="en-GB" sz="1600" dirty="0">
                <a:cs typeface="Roboto Light"/>
              </a:rPr>
              <a:t> (e.g., data collection, information extraction and filtering) </a:t>
            </a:r>
            <a:r>
              <a:rPr lang="en-GB" sz="1600" b="1" dirty="0">
                <a:cs typeface="Roboto Light"/>
              </a:rPr>
              <a:t>remain mostly manual labour</a:t>
            </a:r>
            <a:r>
              <a:rPr lang="en-GB" sz="1600" dirty="0">
                <a:cs typeface="Roboto Light"/>
              </a:rPr>
              <a:t>.</a:t>
            </a:r>
          </a:p>
          <a:p>
            <a:pPr marL="0" indent="0">
              <a:buNone/>
            </a:pPr>
            <a:endParaRPr lang="en-GB" sz="1600" b="1" dirty="0">
              <a:cs typeface="Roboto Light"/>
            </a:endParaRPr>
          </a:p>
        </p:txBody>
      </p:sp>
      <p:pic>
        <p:nvPicPr>
          <p:cNvPr id="27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43"/>
          <a:stretch/>
        </p:blipFill>
        <p:spPr bwMode="auto">
          <a:xfrm>
            <a:off x="221572" y="2807837"/>
            <a:ext cx="8063271" cy="36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1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396" y="326827"/>
            <a:ext cx="78867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Digital Situation Awareness Pipeline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6660" y="3841404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0997" y="3841404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6" name="Rectangle 5"/>
          <p:cNvSpPr/>
          <p:nvPr/>
        </p:nvSpPr>
        <p:spPr>
          <a:xfrm>
            <a:off x="4796010" y="3841404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sp>
        <p:nvSpPr>
          <p:cNvPr id="7" name="Rectangle 6"/>
          <p:cNvSpPr/>
          <p:nvPr/>
        </p:nvSpPr>
        <p:spPr>
          <a:xfrm>
            <a:off x="7029331" y="3841404"/>
            <a:ext cx="772159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Act</a:t>
            </a:r>
            <a:endParaRPr lang="en-US" dirty="0">
              <a:solidFill>
                <a:schemeClr val="bg1"/>
              </a:solidFill>
              <a:latin typeface="+mj-lt"/>
              <a:ea typeface="Roboto Light" charset="0"/>
              <a:cs typeface="Roboto Light" charset="0"/>
            </a:endParaRP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2211757" y="4146872"/>
            <a:ext cx="729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4006094" y="4146872"/>
            <a:ext cx="789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6243264" y="4146872"/>
            <a:ext cx="7860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/>
          <p:cNvSpPr txBox="1">
            <a:spLocks/>
          </p:cNvSpPr>
          <p:nvPr/>
        </p:nvSpPr>
        <p:spPr>
          <a:xfrm>
            <a:off x="1118869" y="4579759"/>
            <a:ext cx="1155865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Gather</a:t>
            </a:r>
            <a:r>
              <a:rPr lang="en-GB" sz="1400" dirty="0">
                <a:cs typeface="Roboto Light"/>
              </a:rPr>
              <a:t> data from various information sources</a:t>
            </a:r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2676978" y="4579759"/>
            <a:ext cx="1593134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Extract</a:t>
            </a:r>
            <a:r>
              <a:rPr lang="en-GB" sz="1400" dirty="0">
                <a:cs typeface="Roboto Light"/>
              </a:rPr>
              <a:t> key information, verify trustworthiness, classify, etc.</a:t>
            </a:r>
          </a:p>
        </p:txBody>
      </p:sp>
      <p:sp>
        <p:nvSpPr>
          <p:cNvPr id="13" name="Content Placeholder 7"/>
          <p:cNvSpPr txBox="1">
            <a:spLocks/>
          </p:cNvSpPr>
          <p:nvPr/>
        </p:nvSpPr>
        <p:spPr>
          <a:xfrm>
            <a:off x="4867495" y="4631979"/>
            <a:ext cx="1354566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Connect </a:t>
            </a:r>
            <a:r>
              <a:rPr lang="en-GB" sz="1400" dirty="0">
                <a:cs typeface="Roboto Light"/>
              </a:rPr>
              <a:t>and</a:t>
            </a:r>
            <a:r>
              <a:rPr lang="en-GB" sz="1400" b="1" dirty="0">
                <a:cs typeface="Roboto Light"/>
              </a:rPr>
              <a:t> Visualise</a:t>
            </a:r>
            <a:r>
              <a:rPr lang="en-GB" sz="1400" dirty="0">
                <a:cs typeface="Roboto Light"/>
              </a:rPr>
              <a:t> information.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819444" y="4579759"/>
            <a:ext cx="1202806" cy="110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Decide</a:t>
            </a:r>
            <a:r>
              <a:rPr lang="en-GB" sz="1400" dirty="0">
                <a:cs typeface="Roboto Light"/>
              </a:rPr>
              <a:t> what to do and organise actors and resources.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30" y="5674291"/>
            <a:ext cx="407524" cy="222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84" y="6026195"/>
            <a:ext cx="448604" cy="2512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721" y="5666986"/>
            <a:ext cx="267588" cy="2675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919" y="6035414"/>
            <a:ext cx="244226" cy="24422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630319" y="3810857"/>
            <a:ext cx="0" cy="672029"/>
          </a:xfrm>
          <a:prstGeom prst="line">
            <a:avLst/>
          </a:prstGeom>
          <a:ln>
            <a:solidFill>
              <a:schemeClr val="bg1">
                <a:lumMod val="50000"/>
                <a:alpha val="36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When dealing with information collected from various </a:t>
            </a:r>
            <a:r>
              <a:rPr lang="en-GB" sz="1600" b="1" dirty="0">
                <a:cs typeface="Roboto Light"/>
              </a:rPr>
              <a:t>online sources </a:t>
            </a:r>
            <a:r>
              <a:rPr lang="en-GB" sz="1600" dirty="0">
                <a:cs typeface="Roboto Light"/>
              </a:rPr>
              <a:t>(e.g., SM, mapping software, etc.), it is necessary to be able to </a:t>
            </a:r>
            <a:r>
              <a:rPr lang="en-GB" sz="1600" b="1" dirty="0">
                <a:cs typeface="Roboto Light"/>
              </a:rPr>
              <a:t>collect</a:t>
            </a:r>
            <a:r>
              <a:rPr lang="en-GB" sz="1600" dirty="0">
                <a:cs typeface="Roboto Light"/>
              </a:rPr>
              <a:t>, </a:t>
            </a:r>
            <a:r>
              <a:rPr lang="en-GB" sz="1600" b="1" dirty="0">
                <a:cs typeface="Roboto Light"/>
              </a:rPr>
              <a:t>represent</a:t>
            </a:r>
            <a:r>
              <a:rPr lang="en-GB" sz="1600" dirty="0">
                <a:cs typeface="Roboto Light"/>
              </a:rPr>
              <a:t>, </a:t>
            </a:r>
            <a:r>
              <a:rPr lang="en-GB" sz="1600" b="1" dirty="0">
                <a:cs typeface="Roboto Light"/>
              </a:rPr>
              <a:t>process</a:t>
            </a:r>
            <a:r>
              <a:rPr lang="en-GB" sz="1600" dirty="0">
                <a:cs typeface="Roboto Light"/>
              </a:rPr>
              <a:t> and </a:t>
            </a:r>
            <a:r>
              <a:rPr lang="en-GB" sz="1600" b="1" dirty="0">
                <a:cs typeface="Roboto Light"/>
              </a:rPr>
              <a:t>visualise</a:t>
            </a:r>
            <a:r>
              <a:rPr lang="en-GB" sz="1600" dirty="0">
                <a:cs typeface="Roboto Light"/>
              </a:rPr>
              <a:t> such information in order to better </a:t>
            </a:r>
            <a:r>
              <a:rPr lang="en-GB" sz="1600" b="1" dirty="0">
                <a:cs typeface="Roboto Light"/>
              </a:rPr>
              <a:t>understand</a:t>
            </a:r>
            <a:r>
              <a:rPr lang="en-GB" sz="1600" dirty="0">
                <a:cs typeface="Roboto Light"/>
              </a:rPr>
              <a:t> </a:t>
            </a:r>
            <a:r>
              <a:rPr lang="en-GB" sz="1600" b="1" dirty="0">
                <a:cs typeface="Roboto Light"/>
              </a:rPr>
              <a:t>a situation.</a:t>
            </a:r>
          </a:p>
        </p:txBody>
      </p:sp>
      <p:pic>
        <p:nvPicPr>
          <p:cNvPr id="25" name="Picture 22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55" y="6380481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067" y="6380481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50959" r="72664" b="20799"/>
          <a:stretch/>
        </p:blipFill>
        <p:spPr bwMode="auto">
          <a:xfrm>
            <a:off x="6852704" y="2401642"/>
            <a:ext cx="1081572" cy="101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1144327" y="3109879"/>
            <a:ext cx="50989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8" descr="Image result for dhn network community interacti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6831" r="77555" b="78269"/>
          <a:stretch/>
        </p:blipFill>
        <p:spPr bwMode="auto">
          <a:xfrm>
            <a:off x="3192967" y="2771474"/>
            <a:ext cx="1263779" cy="6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>
            <a:off x="5544778" y="3109879"/>
            <a:ext cx="789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0800000" flipV="1">
            <a:off x="1146660" y="2653553"/>
            <a:ext cx="5188034" cy="456326"/>
          </a:xfrm>
          <a:prstGeom prst="bentConnector3">
            <a:avLst>
              <a:gd name="adj1" fmla="val 1001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1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384612" y="3872916"/>
            <a:ext cx="5513294" cy="9590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Typical (Manual) Processing Pipeline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59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During crises, </a:t>
            </a:r>
            <a:r>
              <a:rPr lang="en-GB" sz="1600" b="1" dirty="0">
                <a:cs typeface="Roboto Light"/>
              </a:rPr>
              <a:t>most of the data is processed manually </a:t>
            </a:r>
            <a:r>
              <a:rPr lang="en-GB" sz="1600" dirty="0">
                <a:cs typeface="Roboto Light"/>
              </a:rPr>
              <a:t>by crisis responders, </a:t>
            </a:r>
            <a:r>
              <a:rPr lang="en-GB" sz="1600" b="1" dirty="0">
                <a:cs typeface="Roboto Light"/>
              </a:rPr>
              <a:t>digital humanitarian</a:t>
            </a:r>
            <a:r>
              <a:rPr lang="en-GB" sz="1600" dirty="0">
                <a:cs typeface="Roboto Light"/>
              </a:rPr>
              <a:t>, organisations and individuals.</a:t>
            </a:r>
            <a:endParaRPr lang="en-GB" sz="1600" b="1" dirty="0">
              <a:cs typeface="Robo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9082" y="310711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13904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6175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8446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3904" y="5815090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39082" y="404922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8003" y="5815090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13" name="Straight Arrow Connector 12"/>
          <p:cNvCxnSpPr>
            <a:stCxn id="6" idx="2"/>
            <a:endCxn id="11" idx="0"/>
          </p:cNvCxnSpPr>
          <p:nvPr/>
        </p:nvCxnSpPr>
        <p:spPr>
          <a:xfrm>
            <a:off x="1571631" y="3718053"/>
            <a:ext cx="0" cy="331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12" idx="0"/>
          </p:cNvCxnSpPr>
          <p:nvPr/>
        </p:nvCxnSpPr>
        <p:spPr>
          <a:xfrm flipH="1">
            <a:off x="1571630" y="4660163"/>
            <a:ext cx="1" cy="1154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66" y="2355213"/>
            <a:ext cx="407524" cy="2225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2" y="2351411"/>
            <a:ext cx="448604" cy="251218"/>
          </a:xfrm>
          <a:prstGeom prst="rect">
            <a:avLst/>
          </a:prstGeom>
        </p:spPr>
      </p:pic>
      <p:pic>
        <p:nvPicPr>
          <p:cNvPr id="25" name="Picture 2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83" y="2705697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95" y="2705697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/>
          <p:cNvCxnSpPr>
            <a:stCxn id="18" idx="1"/>
            <a:endCxn id="11" idx="3"/>
          </p:cNvCxnSpPr>
          <p:nvPr/>
        </p:nvCxnSpPr>
        <p:spPr>
          <a:xfrm flipH="1">
            <a:off x="2104179" y="4352447"/>
            <a:ext cx="280433" cy="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1"/>
            <a:endCxn id="12" idx="3"/>
          </p:cNvCxnSpPr>
          <p:nvPr/>
        </p:nvCxnSpPr>
        <p:spPr>
          <a:xfrm flipH="1">
            <a:off x="2295257" y="6120558"/>
            <a:ext cx="318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7"/>
          <p:cNvSpPr txBox="1">
            <a:spLocks/>
          </p:cNvSpPr>
          <p:nvPr/>
        </p:nvSpPr>
        <p:spPr>
          <a:xfrm>
            <a:off x="2234794" y="3079214"/>
            <a:ext cx="2980001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Search/browse social media </a:t>
            </a:r>
            <a:r>
              <a:rPr lang="en-GB" sz="1400" dirty="0">
                <a:cs typeface="Roboto Light"/>
              </a:rPr>
              <a:t>website. </a:t>
            </a:r>
            <a:r>
              <a:rPr lang="en-GB" sz="1400" b="1" dirty="0">
                <a:cs typeface="Roboto Light"/>
              </a:rPr>
              <a:t>Copy/paste </a:t>
            </a:r>
            <a:r>
              <a:rPr lang="en-GB" sz="1400" dirty="0">
                <a:cs typeface="Roboto Light"/>
              </a:rPr>
              <a:t>in spreadsheet.</a:t>
            </a:r>
          </a:p>
        </p:txBody>
      </p:sp>
      <p:sp>
        <p:nvSpPr>
          <p:cNvPr id="39" name="Content Placeholder 7"/>
          <p:cNvSpPr txBox="1">
            <a:spLocks/>
          </p:cNvSpPr>
          <p:nvPr/>
        </p:nvSpPr>
        <p:spPr>
          <a:xfrm>
            <a:off x="2454580" y="4965630"/>
            <a:ext cx="177589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Manually select relevant posts </a:t>
            </a:r>
            <a:r>
              <a:rPr lang="en-GB" sz="1400" dirty="0">
                <a:cs typeface="Roboto Light"/>
              </a:rPr>
              <a:t>during collection.</a:t>
            </a:r>
          </a:p>
        </p:txBody>
      </p:sp>
      <p:sp>
        <p:nvSpPr>
          <p:cNvPr id="40" name="Content Placeholder 7"/>
          <p:cNvSpPr txBox="1">
            <a:spLocks/>
          </p:cNvSpPr>
          <p:nvPr/>
        </p:nvSpPr>
        <p:spPr>
          <a:xfrm>
            <a:off x="4248229" y="4965630"/>
            <a:ext cx="341021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Annotate data </a:t>
            </a:r>
            <a:r>
              <a:rPr lang="en-GB" sz="1400" dirty="0">
                <a:cs typeface="Roboto Light"/>
              </a:rPr>
              <a:t>/ information priority, etc.</a:t>
            </a:r>
          </a:p>
        </p:txBody>
      </p:sp>
      <p:sp>
        <p:nvSpPr>
          <p:cNvPr id="42" name="Content Placeholder 7"/>
          <p:cNvSpPr txBox="1">
            <a:spLocks/>
          </p:cNvSpPr>
          <p:nvPr/>
        </p:nvSpPr>
        <p:spPr>
          <a:xfrm>
            <a:off x="4152089" y="5804138"/>
            <a:ext cx="350635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Use visualisation applications </a:t>
            </a:r>
            <a:r>
              <a:rPr lang="en-GB" sz="1400" dirty="0">
                <a:cs typeface="Roboto Light"/>
              </a:rPr>
              <a:t>(e.g., </a:t>
            </a:r>
            <a:r>
              <a:rPr lang="en-GB" sz="1400" dirty="0" err="1">
                <a:cs typeface="Roboto Light"/>
              </a:rPr>
              <a:t>Ushahidi</a:t>
            </a:r>
            <a:r>
              <a:rPr lang="en-GB" sz="1400" dirty="0">
                <a:cs typeface="Roboto Light"/>
              </a:rPr>
              <a:t>, OSM) or libraries.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50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Automatic Processing Pipeline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Supervised or semi-supervised methods as well as </a:t>
            </a:r>
            <a:r>
              <a:rPr lang="en-GB" sz="1600" b="1" dirty="0">
                <a:cs typeface="Roboto Light"/>
              </a:rPr>
              <a:t>APIs</a:t>
            </a:r>
            <a:r>
              <a:rPr lang="en-GB" sz="1600" dirty="0">
                <a:cs typeface="Roboto Light"/>
              </a:rPr>
              <a:t> an automatic tools can be used for collecting data</a:t>
            </a:r>
            <a:r>
              <a:rPr lang="en-GB" sz="1600" b="1" dirty="0">
                <a:cs typeface="Roboto Light"/>
              </a:rPr>
              <a:t>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84612" y="3872916"/>
            <a:ext cx="5513294" cy="9590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1039082" y="310711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613904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96175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78446" y="404922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613904" y="5815090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39082" y="404922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8003" y="5815090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33" name="Straight Arrow Connector 32"/>
          <p:cNvCxnSpPr>
            <a:stCxn id="24" idx="2"/>
            <a:endCxn id="31" idx="0"/>
          </p:cNvCxnSpPr>
          <p:nvPr/>
        </p:nvCxnSpPr>
        <p:spPr>
          <a:xfrm>
            <a:off x="1571631" y="3718053"/>
            <a:ext cx="0" cy="331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2"/>
            <a:endCxn id="32" idx="0"/>
          </p:cNvCxnSpPr>
          <p:nvPr/>
        </p:nvCxnSpPr>
        <p:spPr>
          <a:xfrm flipH="1">
            <a:off x="1571630" y="4660163"/>
            <a:ext cx="1" cy="1154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66" y="2355213"/>
            <a:ext cx="407524" cy="2225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2" y="2351411"/>
            <a:ext cx="448604" cy="251218"/>
          </a:xfrm>
          <a:prstGeom prst="rect">
            <a:avLst/>
          </a:prstGeom>
        </p:spPr>
      </p:pic>
      <p:pic>
        <p:nvPicPr>
          <p:cNvPr id="37" name="Picture 2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83" y="2705697"/>
            <a:ext cx="259752" cy="2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95" y="2705697"/>
            <a:ext cx="247724" cy="2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>
            <a:stCxn id="22" idx="1"/>
            <a:endCxn id="31" idx="3"/>
          </p:cNvCxnSpPr>
          <p:nvPr/>
        </p:nvCxnSpPr>
        <p:spPr>
          <a:xfrm flipH="1">
            <a:off x="2104179" y="4352447"/>
            <a:ext cx="280433" cy="2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1"/>
            <a:endCxn id="32" idx="3"/>
          </p:cNvCxnSpPr>
          <p:nvPr/>
        </p:nvCxnSpPr>
        <p:spPr>
          <a:xfrm flipH="1">
            <a:off x="2295257" y="6120558"/>
            <a:ext cx="318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7"/>
          <p:cNvSpPr txBox="1">
            <a:spLocks/>
          </p:cNvSpPr>
          <p:nvPr/>
        </p:nvSpPr>
        <p:spPr>
          <a:xfrm>
            <a:off x="2234794" y="3079214"/>
            <a:ext cx="2980001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cs typeface="Roboto Light"/>
              </a:rPr>
              <a:t>Use</a:t>
            </a:r>
            <a:r>
              <a:rPr lang="en-GB" sz="1400" b="1" dirty="0">
                <a:cs typeface="Roboto Light"/>
              </a:rPr>
              <a:t> API </a:t>
            </a:r>
            <a:r>
              <a:rPr lang="en-GB" sz="1400" dirty="0">
                <a:cs typeface="Roboto Light"/>
              </a:rPr>
              <a:t>for collecting data.</a:t>
            </a:r>
          </a:p>
        </p:txBody>
      </p:sp>
      <p:sp>
        <p:nvSpPr>
          <p:cNvPr id="42" name="Content Placeholder 7"/>
          <p:cNvSpPr txBox="1">
            <a:spLocks/>
          </p:cNvSpPr>
          <p:nvPr/>
        </p:nvSpPr>
        <p:spPr>
          <a:xfrm>
            <a:off x="2454580" y="4965630"/>
            <a:ext cx="177589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Use </a:t>
            </a:r>
            <a:r>
              <a:rPr lang="en-GB" sz="1400" b="1" dirty="0">
                <a:cs typeface="Roboto Light"/>
              </a:rPr>
              <a:t>event detection </a:t>
            </a:r>
            <a:r>
              <a:rPr lang="en-GB" sz="1400" dirty="0">
                <a:cs typeface="Roboto Light"/>
              </a:rPr>
              <a:t>models for filtering documents.</a:t>
            </a:r>
          </a:p>
        </p:txBody>
      </p:sp>
      <p:sp>
        <p:nvSpPr>
          <p:cNvPr id="43" name="Content Placeholder 7"/>
          <p:cNvSpPr txBox="1">
            <a:spLocks/>
          </p:cNvSpPr>
          <p:nvPr/>
        </p:nvSpPr>
        <p:spPr>
          <a:xfrm>
            <a:off x="4248229" y="4965630"/>
            <a:ext cx="1808539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Supervised / non-supervised </a:t>
            </a:r>
            <a:r>
              <a:rPr lang="en-GB" sz="1400" b="1" dirty="0">
                <a:cs typeface="Roboto Light"/>
              </a:rPr>
              <a:t>classification models.</a:t>
            </a:r>
          </a:p>
        </p:txBody>
      </p:sp>
      <p:sp>
        <p:nvSpPr>
          <p:cNvPr id="44" name="Content Placeholder 7"/>
          <p:cNvSpPr txBox="1">
            <a:spLocks/>
          </p:cNvSpPr>
          <p:nvPr/>
        </p:nvSpPr>
        <p:spPr>
          <a:xfrm>
            <a:off x="4152089" y="5804138"/>
            <a:ext cx="3506356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cs typeface="Roboto Light"/>
              </a:rPr>
              <a:t>Use visualisation applications </a:t>
            </a:r>
            <a:r>
              <a:rPr lang="en-GB" sz="1400" dirty="0">
                <a:cs typeface="Roboto Light"/>
              </a:rPr>
              <a:t>(e.g., </a:t>
            </a:r>
            <a:r>
              <a:rPr lang="en-GB" sz="1400" dirty="0" err="1">
                <a:cs typeface="Roboto Light"/>
              </a:rPr>
              <a:t>Ushahidi</a:t>
            </a:r>
            <a:r>
              <a:rPr lang="en-GB" sz="1400" dirty="0">
                <a:cs typeface="Roboto Light"/>
              </a:rPr>
              <a:t>, OSM) or libraries.</a:t>
            </a:r>
          </a:p>
        </p:txBody>
      </p:sp>
      <p:sp>
        <p:nvSpPr>
          <p:cNvPr id="45" name="Content Placeholder 7"/>
          <p:cNvSpPr txBox="1">
            <a:spLocks/>
          </p:cNvSpPr>
          <p:nvPr/>
        </p:nvSpPr>
        <p:spPr>
          <a:xfrm>
            <a:off x="6014175" y="4926682"/>
            <a:ext cx="1808539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Named Entity Recognition </a:t>
            </a:r>
            <a:r>
              <a:rPr lang="en-GB" sz="1400" dirty="0">
                <a:cs typeface="Roboto Light"/>
              </a:rPr>
              <a:t>and Entity Linking.</a:t>
            </a:r>
            <a:endParaRPr lang="en-GB" sz="1400" b="1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8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Automatic Data Collection and Analysis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1928389" y="1482274"/>
            <a:ext cx="6356454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Data can be easily collected without requiring manual browsing</a:t>
            </a:r>
            <a:r>
              <a:rPr lang="en-GB" sz="1600" b="1" dirty="0">
                <a:cs typeface="Roboto Light"/>
              </a:rPr>
              <a:t>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streaming/search </a:t>
            </a:r>
            <a:r>
              <a:rPr lang="en-GB" sz="1600" b="1" dirty="0">
                <a:cs typeface="Roboto Light"/>
              </a:rPr>
              <a:t>API for collecting data.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Typically</a:t>
            </a:r>
            <a:r>
              <a:rPr lang="en-GB" sz="1600" b="1" dirty="0">
                <a:cs typeface="Roboto Light"/>
              </a:rPr>
              <a:t> restrict search </a:t>
            </a:r>
            <a:r>
              <a:rPr lang="en-GB" sz="1600" dirty="0">
                <a:cs typeface="Roboto Light"/>
              </a:rPr>
              <a:t>using keywords and location.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Reformat </a:t>
            </a:r>
            <a:r>
              <a:rPr lang="en-GB" sz="1600" dirty="0">
                <a:cs typeface="Roboto Light"/>
              </a:rPr>
              <a:t>data/extract basic information automatically for further processing (e.g., tokenisation, hashtags, URLs).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Store data </a:t>
            </a:r>
            <a:r>
              <a:rPr lang="en-GB" sz="1600" dirty="0">
                <a:cs typeface="Roboto Light"/>
              </a:rPr>
              <a:t>in database (or save in a file).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5971" y="1520268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829174" y="355128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Curation and Filtering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5971" y="355128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47" name="Content Placeholder 7"/>
          <p:cNvSpPr txBox="1">
            <a:spLocks/>
          </p:cNvSpPr>
          <p:nvPr/>
        </p:nvSpPr>
        <p:spPr>
          <a:xfrm>
            <a:off x="1928389" y="4390931"/>
            <a:ext cx="6356454" cy="21653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Relevant data can be filtered automatically using keywords as well as event classifiers</a:t>
            </a:r>
            <a:r>
              <a:rPr lang="en-GB" sz="1600" b="1" dirty="0">
                <a:cs typeface="Roboto Light"/>
              </a:rPr>
              <a:t>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trained classifiers </a:t>
            </a:r>
            <a:r>
              <a:rPr lang="en-GB" sz="1600" dirty="0">
                <a:cs typeface="Roboto Light"/>
              </a:rPr>
              <a:t>for identifying relevant documents and other relevant information</a:t>
            </a:r>
            <a:r>
              <a:rPr lang="en-GB" sz="1600" b="1" dirty="0">
                <a:cs typeface="Roboto Light"/>
              </a:rPr>
              <a:t>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Dynamically re-train classifiers.</a:t>
            </a:r>
          </a:p>
          <a:p>
            <a:pPr marL="0" indent="0">
              <a:buNone/>
            </a:pPr>
            <a:r>
              <a:rPr lang="en-GB" sz="1600" dirty="0">
                <a:cs typeface="Roboto Light"/>
              </a:rPr>
              <a:t>Extract important information from documents (e.g., locations, actors, etc.):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Named Entity Recognition (NER) tools. </a:t>
            </a: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27279" y="3551287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Classification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825384" y="3555262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Entity Extraction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3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77" b="28757"/>
          <a:stretch/>
        </p:blipFill>
        <p:spPr>
          <a:xfrm>
            <a:off x="5703071" y="3299809"/>
            <a:ext cx="3450074" cy="3558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Data Visualisation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605272" y="3108960"/>
            <a:ext cx="3547873" cy="3749040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20712" y="1553986"/>
            <a:ext cx="1479999" cy="6109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7419" y="1553986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sp>
        <p:nvSpPr>
          <p:cNvPr id="23" name="Content Placeholder 7"/>
          <p:cNvSpPr txBox="1">
            <a:spLocks/>
          </p:cNvSpPr>
          <p:nvPr/>
        </p:nvSpPr>
        <p:spPr>
          <a:xfrm>
            <a:off x="747418" y="2360098"/>
            <a:ext cx="760105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Visualisation platforms or libraries can be used for visualising the processed data</a:t>
            </a:r>
            <a:r>
              <a:rPr lang="en-GB" sz="1600" b="1" dirty="0">
                <a:cs typeface="Roboto Light"/>
              </a:rPr>
              <a:t>. </a:t>
            </a:r>
            <a:r>
              <a:rPr lang="en-GB" sz="1600" dirty="0">
                <a:cs typeface="Roboto Light"/>
              </a:rPr>
              <a:t>For example, the following visualisation can be done: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Import data in situation awareness platforms </a:t>
            </a:r>
            <a:r>
              <a:rPr lang="en-GB" sz="1600" dirty="0">
                <a:cs typeface="Roboto Light"/>
              </a:rPr>
              <a:t>(e.g., </a:t>
            </a:r>
            <a:r>
              <a:rPr lang="en-GB" sz="1600" dirty="0" err="1">
                <a:cs typeface="Roboto Light"/>
              </a:rPr>
              <a:t>Ushahidi</a:t>
            </a:r>
            <a:r>
              <a:rPr lang="en-GB" sz="1600" dirty="0">
                <a:cs typeface="Roboto Light"/>
              </a:rPr>
              <a:t>,  </a:t>
            </a:r>
            <a:r>
              <a:rPr lang="en-GB" sz="1600" dirty="0" err="1">
                <a:cs typeface="Roboto Light"/>
              </a:rPr>
              <a:t>Sahana</a:t>
            </a:r>
            <a:r>
              <a:rPr lang="en-GB" sz="1600" dirty="0">
                <a:cs typeface="Roboto Light"/>
              </a:rPr>
              <a:t>).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Directly visualise the data using </a:t>
            </a:r>
            <a:r>
              <a:rPr lang="en-GB" sz="1600" b="1" dirty="0">
                <a:cs typeface="Roboto Light"/>
              </a:rPr>
              <a:t>visualisation libraries </a:t>
            </a:r>
            <a:r>
              <a:rPr lang="en-GB" sz="1600" dirty="0">
                <a:cs typeface="Roboto Light"/>
              </a:rPr>
              <a:t>(e.g., D3, </a:t>
            </a:r>
            <a:r>
              <a:rPr lang="en-GB" sz="1600" dirty="0" err="1">
                <a:cs typeface="Roboto Light"/>
              </a:rPr>
              <a:t>Plotly</a:t>
            </a:r>
            <a:r>
              <a:rPr lang="en-GB" sz="1600" dirty="0">
                <a:cs typeface="Roboto Light"/>
              </a:rPr>
              <a:t>, </a:t>
            </a:r>
            <a:r>
              <a:rPr lang="en-GB" sz="1600" dirty="0" err="1">
                <a:cs typeface="Roboto Light"/>
              </a:rPr>
              <a:t>Bokeh</a:t>
            </a:r>
            <a:r>
              <a:rPr lang="en-GB" sz="1600" dirty="0">
                <a:cs typeface="Roboto Light"/>
              </a:rPr>
              <a:t>, etc.)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HDX headers </a:t>
            </a:r>
            <a:r>
              <a:rPr lang="en-GB" sz="1600" dirty="0">
                <a:cs typeface="Roboto Light"/>
              </a:rPr>
              <a:t>and Quick charts.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Use </a:t>
            </a:r>
            <a:r>
              <a:rPr lang="en-GB" sz="1600" b="1" dirty="0">
                <a:cs typeface="Roboto Light"/>
              </a:rPr>
              <a:t>ontological visualisation </a:t>
            </a:r>
            <a:r>
              <a:rPr lang="en-GB" sz="1600" dirty="0">
                <a:cs typeface="Roboto Light"/>
              </a:rPr>
              <a:t>platforms (e.g., </a:t>
            </a:r>
            <a:r>
              <a:rPr lang="en-GB" sz="1600" dirty="0" err="1">
                <a:cs typeface="Roboto Light"/>
              </a:rPr>
              <a:t>Topica</a:t>
            </a:r>
            <a:r>
              <a:rPr lang="en-GB" sz="1600" dirty="0">
                <a:cs typeface="Roboto Light"/>
              </a:rPr>
              <a:t>/</a:t>
            </a:r>
            <a:r>
              <a:rPr lang="en-GB" sz="1600" dirty="0" err="1">
                <a:cs typeface="Roboto Light"/>
              </a:rPr>
              <a:t>WeKnowIt</a:t>
            </a:r>
            <a:r>
              <a:rPr lang="en-GB" sz="1600" dirty="0" smtClean="0">
                <a:cs typeface="Roboto Light"/>
              </a:rPr>
              <a:t>) (</a:t>
            </a:r>
            <a:r>
              <a:rPr lang="en-GB" sz="1600" dirty="0" err="1" smtClean="0">
                <a:cs typeface="Roboto Light"/>
              </a:rPr>
              <a:t>Ireson</a:t>
            </a:r>
            <a:r>
              <a:rPr lang="en-GB" sz="1600" dirty="0" smtClean="0">
                <a:cs typeface="Roboto Light"/>
              </a:rPr>
              <a:t> et al., 2010, Cano et al., 2011).</a:t>
            </a: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 marL="0" indent="0">
              <a:buNone/>
            </a:pPr>
            <a:r>
              <a:rPr lang="en-GB" sz="1600" dirty="0">
                <a:cs typeface="Roboto Light"/>
              </a:rPr>
              <a:t>Typically, the </a:t>
            </a:r>
            <a:r>
              <a:rPr lang="en-GB" sz="1600" dirty="0" smtClean="0">
                <a:cs typeface="Roboto Light"/>
              </a:rPr>
              <a:t>first </a:t>
            </a:r>
            <a:r>
              <a:rPr lang="en-GB" sz="1600" dirty="0">
                <a:cs typeface="Roboto Light"/>
              </a:rPr>
              <a:t>step before visualisation would be to export the data in a common model or reformat the data according to the target platform: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CSV</a:t>
            </a:r>
            <a:r>
              <a:rPr lang="en-GB" sz="1600" dirty="0">
                <a:cs typeface="Roboto Light"/>
              </a:rPr>
              <a:t> or CSV with </a:t>
            </a:r>
            <a:r>
              <a:rPr lang="en-GB" sz="1600" b="1" dirty="0">
                <a:cs typeface="Roboto Light"/>
              </a:rPr>
              <a:t>HDX</a:t>
            </a:r>
            <a:r>
              <a:rPr lang="en-GB" sz="1600" dirty="0">
                <a:cs typeface="Roboto Light"/>
              </a:rPr>
              <a:t> </a:t>
            </a:r>
            <a:r>
              <a:rPr lang="en-GB" sz="1600" dirty="0" smtClean="0">
                <a:cs typeface="Roboto Light"/>
              </a:rPr>
              <a:t>headers (</a:t>
            </a:r>
            <a:r>
              <a:rPr lang="en-GB" sz="1600" b="1" dirty="0" smtClean="0">
                <a:cs typeface="Roboto Light"/>
              </a:rPr>
              <a:t>HXL</a:t>
            </a:r>
            <a:r>
              <a:rPr lang="en-GB" sz="1600" dirty="0" smtClean="0">
                <a:cs typeface="Roboto Light"/>
              </a:rPr>
              <a:t>).</a:t>
            </a: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JSON</a:t>
            </a:r>
            <a:r>
              <a:rPr lang="en-GB" sz="1600" dirty="0">
                <a:cs typeface="Roboto Light"/>
              </a:rPr>
              <a:t> format or custom format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Common ontology </a:t>
            </a:r>
            <a:r>
              <a:rPr lang="en-GB" sz="1600" dirty="0">
                <a:cs typeface="Roboto Light"/>
              </a:rPr>
              <a:t>(e.g., CURIO, </a:t>
            </a:r>
            <a:r>
              <a:rPr lang="en-GB" sz="1600" dirty="0" err="1">
                <a:cs typeface="Roboto Light"/>
              </a:rPr>
              <a:t>DoRES</a:t>
            </a:r>
            <a:r>
              <a:rPr lang="en-GB" sz="1600" dirty="0">
                <a:cs typeface="Roboto Light"/>
              </a:rPr>
              <a:t>, etc</a:t>
            </a:r>
            <a:r>
              <a:rPr lang="en-GB" sz="1600" dirty="0" smtClean="0">
                <a:cs typeface="Roboto Light"/>
              </a:rPr>
              <a:t>.) (Burel et al., 2017)</a:t>
            </a:r>
            <a:endParaRPr lang="en-GB" sz="1600" dirty="0">
              <a:cs typeface="Roboto Light"/>
            </a:endParaRPr>
          </a:p>
        </p:txBody>
      </p:sp>
      <p:pic>
        <p:nvPicPr>
          <p:cNvPr id="11266" name="Picture 2" descr="Image result for ushahidi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58" y="6079878"/>
            <a:ext cx="1397490" cy="37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hdx quick char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208" y="4660356"/>
            <a:ext cx="1361544" cy="114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03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SMASAC </a:t>
            </a:r>
            <a:r>
              <a:rPr lang="en-GB" dirty="0" smtClean="0"/>
              <a:t>- Introduction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u="sng" dirty="0" smtClean="0"/>
              <a:t>GRÉGOIRE BUREL</a:t>
            </a:r>
            <a:r>
              <a:rPr lang="en-GB" dirty="0" smtClean="0"/>
              <a:t>, MAYANK KEJRIWAL AND PRASHANT KHARE</a:t>
            </a:r>
          </a:p>
          <a:p>
            <a:endParaRPr lang="en-GB" dirty="0"/>
          </a:p>
        </p:txBody>
      </p:sp>
      <p:pic>
        <p:nvPicPr>
          <p:cNvPr id="4" name="Picture 2" descr="https://pbs.twimg.com/media/DbAO705W0AAX8qJ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07" y="5694218"/>
            <a:ext cx="1359951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nowledge Media institute |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65" y="5766098"/>
            <a:ext cx="971648" cy="4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3583431" y="5754129"/>
            <a:ext cx="406598" cy="46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49" y="5694218"/>
            <a:ext cx="1665709" cy="5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 Requirements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8" name="Picture 10" descr="Image result for jupyter pytho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297" y="1787924"/>
            <a:ext cx="969216" cy="9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jupyter pytho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61" y="1787924"/>
            <a:ext cx="969217" cy="9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30" y="1834805"/>
            <a:ext cx="969217" cy="7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Image result for jupyt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7"/>
          <a:stretch/>
        </p:blipFill>
        <p:spPr bwMode="auto">
          <a:xfrm>
            <a:off x="1063215" y="2854377"/>
            <a:ext cx="7017570" cy="400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0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Requirements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8" name="Picture 10" descr="Image result for jupyter pytho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722" y="1860030"/>
            <a:ext cx="1438377" cy="143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jupyter pyth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633" y="1838914"/>
            <a:ext cx="1438378" cy="143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10" y="2000552"/>
            <a:ext cx="1438378" cy="116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dock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99" y="3567112"/>
            <a:ext cx="2701821" cy="13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82" name="Picture 34" descr="Image result for jupyter b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87" y="5411585"/>
            <a:ext cx="2690864" cy="7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779825" y="3419957"/>
            <a:ext cx="7735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779824" y="2339884"/>
            <a:ext cx="4846619" cy="4308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Local installation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779825" y="5047196"/>
            <a:ext cx="77355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779824" y="3527420"/>
            <a:ext cx="4846619" cy="1533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Local installation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(via Docker image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or repo2docker)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779824" y="5337149"/>
            <a:ext cx="4846619" cy="877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Remote execution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(via mybinder.org)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3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077860" y="2427246"/>
            <a:ext cx="6913996" cy="38249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Examples of </a:t>
            </a:r>
            <a:r>
              <a:rPr lang="en-GB" dirty="0"/>
              <a:t>Tools and Libraries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411836" y="271712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Collect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00533" y="2717127"/>
            <a:ext cx="1065097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Analyse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89230" y="2717127"/>
            <a:ext cx="1447254" cy="6109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Understand &amp; </a:t>
            </a:r>
            <a:r>
              <a:rPr lang="en-GB" sz="16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Visualise</a:t>
            </a:r>
          </a:p>
        </p:txBody>
      </p:sp>
      <p:cxnSp>
        <p:nvCxnSpPr>
          <p:cNvPr id="19" name="Straight Arrow Connector 18"/>
          <p:cNvCxnSpPr>
            <a:stCxn id="16" idx="3"/>
            <a:endCxn id="17" idx="1"/>
          </p:cNvCxnSpPr>
          <p:nvPr/>
        </p:nvCxnSpPr>
        <p:spPr>
          <a:xfrm>
            <a:off x="2476933" y="3022595"/>
            <a:ext cx="132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3"/>
            <a:endCxn id="18" idx="1"/>
          </p:cNvCxnSpPr>
          <p:nvPr/>
        </p:nvCxnSpPr>
        <p:spPr>
          <a:xfrm>
            <a:off x="4865630" y="3022595"/>
            <a:ext cx="132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27" y="3633530"/>
            <a:ext cx="738956" cy="6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012" y="4490148"/>
            <a:ext cx="1123385" cy="1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google sheet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0" r="23917"/>
          <a:stretch/>
        </p:blipFill>
        <p:spPr bwMode="auto">
          <a:xfrm>
            <a:off x="1481329" y="4857433"/>
            <a:ext cx="905256" cy="94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spac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65" y="3665992"/>
            <a:ext cx="833427" cy="2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Image resu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256" y="4066397"/>
            <a:ext cx="611641" cy="33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Image result for panda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53" y="5051194"/>
            <a:ext cx="1865249" cy="38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RE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53" y="5646767"/>
            <a:ext cx="1865249" cy="1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Google Sheets Add-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652" y="3625920"/>
            <a:ext cx="1005159" cy="59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ushahidi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74" y="5102424"/>
            <a:ext cx="984766" cy="26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hdx quick chart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30" y="4232004"/>
            <a:ext cx="858120" cy="72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Image result for bokeh pyth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68" y="5420169"/>
            <a:ext cx="831977" cy="83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Image result for jupyter python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29" y="1534698"/>
            <a:ext cx="803609" cy="8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Image result for jupyter python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77" y="1534698"/>
            <a:ext cx="803610" cy="8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7"/>
          <p:cNvSpPr txBox="1">
            <a:spLocks/>
          </p:cNvSpPr>
          <p:nvPr/>
        </p:nvSpPr>
        <p:spPr>
          <a:xfrm>
            <a:off x="3795660" y="4657507"/>
            <a:ext cx="1065097" cy="3482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 err="1">
                <a:cs typeface="Roboto Light"/>
              </a:rPr>
              <a:t>TwitterNER</a:t>
            </a:r>
            <a:endParaRPr lang="en-GB" sz="1400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68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Data</a:t>
            </a:r>
          </a:p>
        </p:txBody>
      </p:sp>
      <p:sp>
        <p:nvSpPr>
          <p:cNvPr id="4" name="AutoShape 2" descr="Image result for jupyter pyth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32" descr="https://mybinder.org/static/logo.svg?v=f9f0d927b67cc9dc99d788c822ca21c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856" r="12341" b="23985"/>
          <a:stretch/>
        </p:blipFill>
        <p:spPr>
          <a:xfrm>
            <a:off x="7854695" y="-21104"/>
            <a:ext cx="1289304" cy="184672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3675" y="1825625"/>
            <a:ext cx="2830325" cy="188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259" y="3498299"/>
            <a:ext cx="2967628" cy="1882589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24" b="42427"/>
          <a:stretch/>
        </p:blipFill>
        <p:spPr>
          <a:xfrm>
            <a:off x="6313674" y="5298141"/>
            <a:ext cx="2830325" cy="15598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23232">
            <a:off x="4854482" y="-420349"/>
            <a:ext cx="2886635" cy="739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628650" y="1347804"/>
            <a:ext cx="6955491" cy="4649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cs typeface="Roboto Light"/>
              </a:rPr>
              <a:t>The tutorial is focusing on </a:t>
            </a:r>
            <a:r>
              <a:rPr lang="en-GB" sz="2000" b="1" dirty="0">
                <a:cs typeface="Roboto Light"/>
              </a:rPr>
              <a:t>Twitter</a:t>
            </a:r>
            <a:r>
              <a:rPr lang="en-GB" sz="2000" dirty="0">
                <a:cs typeface="Roboto Light"/>
              </a:rPr>
              <a:t> data due the its availability</a:t>
            </a:r>
            <a:r>
              <a:rPr lang="en-GB" sz="2000" b="1" dirty="0">
                <a:cs typeface="Roboto Light"/>
              </a:rPr>
              <a:t>. </a:t>
            </a:r>
            <a:r>
              <a:rPr lang="en-GB" sz="2000" dirty="0">
                <a:cs typeface="Roboto Light"/>
              </a:rPr>
              <a:t>We use the </a:t>
            </a:r>
            <a:r>
              <a:rPr lang="en-GB" sz="2000" b="1" dirty="0">
                <a:cs typeface="Roboto Light"/>
              </a:rPr>
              <a:t>CrisisLexT26</a:t>
            </a:r>
            <a:r>
              <a:rPr lang="en-GB" sz="2000" dirty="0">
                <a:cs typeface="Roboto Light"/>
              </a:rPr>
              <a:t> data since it is already made available. </a:t>
            </a:r>
            <a:r>
              <a:rPr lang="en-GB" sz="2000" b="1" dirty="0" err="1">
                <a:cs typeface="Roboto Light"/>
              </a:rPr>
              <a:t>CrisisLex</a:t>
            </a:r>
            <a:r>
              <a:rPr lang="en-GB" sz="2000" dirty="0">
                <a:cs typeface="Roboto Light"/>
              </a:rPr>
              <a:t> (</a:t>
            </a:r>
            <a:r>
              <a:rPr lang="en-GB" sz="2000" dirty="0">
                <a:cs typeface="Roboto Light"/>
                <a:hlinkClick r:id="rId6"/>
              </a:rPr>
              <a:t>http://crisislex.org/</a:t>
            </a:r>
            <a:r>
              <a:rPr lang="en-GB" sz="2000" dirty="0">
                <a:cs typeface="Roboto Light"/>
              </a:rPr>
              <a:t>) is a repository of crisis-related social media data and tools. It includes </a:t>
            </a:r>
            <a:r>
              <a:rPr lang="en-GB" sz="2000" b="1" dirty="0">
                <a:cs typeface="Roboto Light"/>
              </a:rPr>
              <a:t>collections of mostly Twitter crisis data and a lexicon of crisis terms</a:t>
            </a:r>
            <a:r>
              <a:rPr lang="en-GB" sz="2000" dirty="0">
                <a:cs typeface="Roboto Light"/>
              </a:rPr>
              <a:t>. </a:t>
            </a:r>
          </a:p>
          <a:p>
            <a:pPr marL="0" indent="0">
              <a:buNone/>
            </a:pPr>
            <a:endParaRPr lang="en-GB" sz="2000" dirty="0">
              <a:cs typeface="Roboto Light"/>
            </a:endParaRPr>
          </a:p>
          <a:p>
            <a:pPr marL="0" indent="0">
              <a:buNone/>
            </a:pPr>
            <a:r>
              <a:rPr lang="en-GB" sz="2000" dirty="0">
                <a:cs typeface="Roboto Light"/>
              </a:rPr>
              <a:t>The </a:t>
            </a:r>
            <a:r>
              <a:rPr lang="en-GB" sz="2000" b="1" dirty="0">
                <a:cs typeface="Roboto Light"/>
              </a:rPr>
              <a:t>CrisisLexT26</a:t>
            </a:r>
            <a:r>
              <a:rPr lang="en-GB" sz="2000" dirty="0">
                <a:cs typeface="Roboto Light"/>
              </a:rPr>
              <a:t> dataset contains: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dirty="0">
                <a:cs typeface="Roboto Light"/>
              </a:rPr>
              <a:t>Tweets from </a:t>
            </a:r>
            <a:r>
              <a:rPr lang="en-GB" sz="2000" b="1" dirty="0">
                <a:cs typeface="Roboto Light"/>
              </a:rPr>
              <a:t>26 crises</a:t>
            </a:r>
            <a:r>
              <a:rPr lang="en-GB" sz="2000" dirty="0">
                <a:cs typeface="Roboto Light"/>
              </a:rPr>
              <a:t>, labelled by </a:t>
            </a:r>
            <a:r>
              <a:rPr lang="en-GB" sz="2000" dirty="0" err="1">
                <a:cs typeface="Roboto Light"/>
              </a:rPr>
              <a:t>informativeness</a:t>
            </a:r>
            <a:r>
              <a:rPr lang="en-GB" sz="2000" dirty="0">
                <a:cs typeface="Roboto Light"/>
              </a:rPr>
              <a:t>, information type and </a:t>
            </a:r>
            <a:r>
              <a:rPr lang="en-GB" sz="2000" dirty="0" smtClean="0">
                <a:cs typeface="Roboto Light"/>
              </a:rPr>
              <a:t>source.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Data </a:t>
            </a:r>
            <a:r>
              <a:rPr lang="en-GB" sz="2000" b="1" dirty="0">
                <a:cs typeface="Roboto Light"/>
              </a:rPr>
              <a:t>collected between 2012-2013</a:t>
            </a:r>
            <a:r>
              <a:rPr lang="en-GB" sz="2000" dirty="0" smtClean="0">
                <a:cs typeface="Roboto Light"/>
              </a:rPr>
              <a:t>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~</a:t>
            </a:r>
            <a:r>
              <a:rPr lang="en-GB" sz="2000" b="1" dirty="0">
                <a:cs typeface="Roboto Light"/>
              </a:rPr>
              <a:t>250K tweets </a:t>
            </a:r>
            <a:r>
              <a:rPr lang="en-GB" sz="2000" dirty="0">
                <a:cs typeface="Roboto Light"/>
              </a:rPr>
              <a:t>(~28 000 annotated tweets</a:t>
            </a:r>
            <a:r>
              <a:rPr lang="en-GB" sz="2000" dirty="0" smtClean="0">
                <a:cs typeface="Roboto Light"/>
              </a:rPr>
              <a:t>).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dirty="0" smtClean="0">
                <a:cs typeface="Roboto Light"/>
              </a:rPr>
              <a:t>Crises </a:t>
            </a:r>
            <a:r>
              <a:rPr lang="en-GB" sz="2000" dirty="0">
                <a:cs typeface="Roboto Light"/>
              </a:rPr>
              <a:t>includes: </a:t>
            </a:r>
            <a:r>
              <a:rPr lang="en-GB" sz="2000" i="1" dirty="0">
                <a:cs typeface="Roboto Light"/>
              </a:rPr>
              <a:t>Bombing, Building collapse</a:t>
            </a:r>
            <a:r>
              <a:rPr lang="en-GB" sz="2000" dirty="0">
                <a:cs typeface="Roboto Light"/>
              </a:rPr>
              <a:t>, </a:t>
            </a:r>
            <a:r>
              <a:rPr lang="en-GB" sz="2000" i="1" dirty="0">
                <a:cs typeface="Roboto Light"/>
              </a:rPr>
              <a:t>Crash, Derailment, Earthquake, Explosion, Fire, Floods, Haze, Shootings, Typhoon, Wildfire</a:t>
            </a:r>
            <a:r>
              <a:rPr lang="en-GB" sz="2000" i="1" dirty="0" smtClean="0">
                <a:cs typeface="Roboto Light"/>
              </a:rPr>
              <a:t>…</a:t>
            </a:r>
          </a:p>
          <a:p>
            <a:pPr>
              <a:buFontTx/>
              <a:buChar char="-"/>
            </a:pPr>
            <a:endParaRPr lang="en-GB" sz="2000" i="1" dirty="0">
              <a:cs typeface="Roboto Light"/>
            </a:endParaRPr>
          </a:p>
          <a:p>
            <a:pPr marL="0" indent="0">
              <a:buNone/>
            </a:pPr>
            <a:r>
              <a:rPr lang="en-GB" sz="2000" dirty="0" smtClean="0">
                <a:cs typeface="Roboto Light"/>
              </a:rPr>
              <a:t>We also use a dataset about the </a:t>
            </a:r>
            <a:r>
              <a:rPr lang="en-GB" sz="2000" b="1" dirty="0">
                <a:cs typeface="Roboto Light"/>
              </a:rPr>
              <a:t>Las Vegas Massacre </a:t>
            </a:r>
            <a:r>
              <a:rPr lang="en-GB" sz="2000" dirty="0" smtClean="0">
                <a:cs typeface="Roboto Light"/>
              </a:rPr>
              <a:t>: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en-GB" sz="2000" b="1" dirty="0" smtClean="0">
                <a:cs typeface="Roboto Light"/>
              </a:rPr>
              <a:t>~50K </a:t>
            </a:r>
            <a:r>
              <a:rPr lang="en-GB" sz="2000" b="1" dirty="0">
                <a:cs typeface="Roboto Light"/>
              </a:rPr>
              <a:t>tweets </a:t>
            </a:r>
            <a:r>
              <a:rPr lang="en-GB" sz="2000" dirty="0">
                <a:cs typeface="Roboto Light"/>
              </a:rPr>
              <a:t>collected from the Twitter API in the aftermath </a:t>
            </a:r>
            <a:r>
              <a:rPr lang="en-GB" sz="2000" dirty="0" smtClean="0">
                <a:cs typeface="Roboto Light"/>
              </a:rPr>
              <a:t>of </a:t>
            </a:r>
            <a:r>
              <a:rPr lang="en-GB" sz="2000" dirty="0">
                <a:cs typeface="Roboto Light"/>
              </a:rPr>
              <a:t>the Las Vegas massacre (</a:t>
            </a:r>
            <a:r>
              <a:rPr lang="en-GB" sz="2000" dirty="0" smtClean="0">
                <a:cs typeface="Roboto Light"/>
              </a:rPr>
              <a:t>2017).</a:t>
            </a:r>
            <a:endParaRPr lang="en-GB" sz="2000" dirty="0">
              <a:cs typeface="Roboto Light"/>
            </a:endParaRPr>
          </a:p>
          <a:p>
            <a:pPr marL="0" indent="0">
              <a:buNone/>
            </a:pPr>
            <a:endParaRPr lang="en-GB" sz="2000" i="1" dirty="0" smtClean="0">
              <a:cs typeface="Roboto Light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4" y="5972198"/>
            <a:ext cx="2054404" cy="31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1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0664" y="299403"/>
            <a:ext cx="7772400" cy="2387600"/>
          </a:xfrm>
        </p:spPr>
        <p:txBody>
          <a:bodyPr/>
          <a:lstStyle/>
          <a:p>
            <a:r>
              <a:rPr lang="en-GB" dirty="0"/>
              <a:t>Tools/Workspace Configuration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97864" y="2779078"/>
            <a:ext cx="6858000" cy="1655762"/>
          </a:xfrm>
        </p:spPr>
        <p:txBody>
          <a:bodyPr/>
          <a:lstStyle/>
          <a:p>
            <a:r>
              <a:rPr lang="en-GB" dirty="0"/>
              <a:t>Hands-on</a:t>
            </a:r>
          </a:p>
          <a:p>
            <a:endParaRPr lang="en-GB" dirty="0"/>
          </a:p>
        </p:txBody>
      </p:sp>
      <p:pic>
        <p:nvPicPr>
          <p:cNvPr id="6" name="Picture 24" descr="Image result for docke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52" y="3773325"/>
            <a:ext cx="2701821" cy="13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4" descr="Image result for jupyter b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79" y="4070573"/>
            <a:ext cx="2690864" cy="7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 txBox="1">
            <a:spLocks/>
          </p:cNvSpPr>
          <p:nvPr/>
        </p:nvSpPr>
        <p:spPr>
          <a:xfrm>
            <a:off x="3651549" y="4062922"/>
            <a:ext cx="1950630" cy="621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i="1" dirty="0">
                <a:cs typeface="Roboto Light"/>
              </a:rPr>
              <a:t>or</a:t>
            </a:r>
          </a:p>
        </p:txBody>
      </p:sp>
      <p:pic>
        <p:nvPicPr>
          <p:cNvPr id="9" name="Picture 8" descr="Image result for github rep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185" y="5754023"/>
            <a:ext cx="314974" cy="3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18642" y="5621993"/>
            <a:ext cx="6216443" cy="93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Slides and Code: </a:t>
            </a:r>
            <a:r>
              <a:rPr lang="en-GB" dirty="0">
                <a:hlinkClick r:id="rId6"/>
              </a:rPr>
              <a:t>http://github.com/evhart/smasac-tutorial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18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Organisers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123769" y="1469465"/>
            <a:ext cx="63030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Grégoire</a:t>
            </a:r>
            <a:r>
              <a:rPr lang="en-GB" sz="2400" b="1" dirty="0"/>
              <a:t> Burel </a:t>
            </a:r>
          </a:p>
          <a:p>
            <a:endParaRPr lang="en-GB" sz="1100" b="1" dirty="0"/>
          </a:p>
          <a:p>
            <a:pPr algn="just"/>
            <a:r>
              <a:rPr lang="en-GB" dirty="0"/>
              <a:t>Research associate and data scientist at the Knowledge Media Institute (Open University) involved in the COMRADES European project and the lead developer of the Crisis Event Extraction Service (CREES).</a:t>
            </a:r>
          </a:p>
        </p:txBody>
      </p:sp>
      <p:pic>
        <p:nvPicPr>
          <p:cNvPr id="4098" name="Picture 2" descr="Grégoire Burel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77643"/>
            <a:ext cx="1334659" cy="1334659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14" y="1574713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7379908" y="1574713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2269414" y="1930370"/>
            <a:ext cx="6157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23769" y="3225874"/>
            <a:ext cx="6303092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/>
              <a:t>Mayank</a:t>
            </a:r>
            <a:r>
              <a:rPr lang="en-GB" sz="2400" b="1" dirty="0"/>
              <a:t> </a:t>
            </a:r>
            <a:r>
              <a:rPr lang="en-GB" sz="2400" b="1" dirty="0" err="1"/>
              <a:t>Kejriwal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Computer </a:t>
            </a:r>
            <a:r>
              <a:rPr lang="en-GB" dirty="0" smtClean="0"/>
              <a:t>scientist </a:t>
            </a:r>
            <a:r>
              <a:rPr lang="en-GB" dirty="0"/>
              <a:t>in the Information Integration group in the Information Sciences Institute (ISI) at the USC Viterbi School of Engineering and works on knowledge graph construction and information extraction for socially consequential domains.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69414" y="3686779"/>
            <a:ext cx="61574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123769" y="5042754"/>
            <a:ext cx="6303092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Prashant </a:t>
            </a:r>
            <a:r>
              <a:rPr lang="en-GB" sz="2400" b="1" dirty="0" err="1"/>
              <a:t>Khare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PhD student at the Knowledge Media Institute (Open University). His research focuses on extracting knowledge from crowd-generated content in course of crisis/disaster situations. </a:t>
            </a:r>
          </a:p>
        </p:txBody>
      </p:sp>
      <p:pic>
        <p:nvPicPr>
          <p:cNvPr id="27" name="Picture 2" descr="Knowledge Media institute |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14" y="5148002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7379908" y="5148002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2227008" y="5468575"/>
            <a:ext cx="6199853" cy="35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10" name="Picture 14" descr="Image result for Prashant Khar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7338" r="-3139" b="21391"/>
          <a:stretch/>
        </p:blipFill>
        <p:spPr bwMode="auto">
          <a:xfrm>
            <a:off x="635869" y="5042754"/>
            <a:ext cx="1320220" cy="134146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Mayank Kejriw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39" y="3339788"/>
            <a:ext cx="1275480" cy="127548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758" y="3288266"/>
            <a:ext cx="1210592" cy="4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0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Speakers</a:t>
            </a:r>
            <a:endParaRPr lang="en-GB" dirty="0"/>
          </a:p>
        </p:txBody>
      </p:sp>
      <p:pic>
        <p:nvPicPr>
          <p:cNvPr id="4098" name="Picture 2" descr="Grégoire Burel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1" y="2326933"/>
            <a:ext cx="1334659" cy="1334659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1606962" y="-1522468"/>
            <a:ext cx="6303092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Prashant </a:t>
            </a:r>
            <a:r>
              <a:rPr lang="en-GB" sz="2400" b="1" dirty="0" err="1"/>
              <a:t>Khare</a:t>
            </a:r>
            <a:endParaRPr lang="en-GB" sz="2400" b="1" dirty="0"/>
          </a:p>
          <a:p>
            <a:endParaRPr lang="en-GB" sz="1100" b="1" dirty="0"/>
          </a:p>
          <a:p>
            <a:pPr algn="just"/>
            <a:r>
              <a:rPr lang="en-GB" dirty="0"/>
              <a:t>PhD student at the Knowledge Media Institute (Open University). His research focuses on extracting knowledge from crowd-generated content in course of crisis/disaster situations. </a:t>
            </a:r>
          </a:p>
        </p:txBody>
      </p:sp>
      <p:pic>
        <p:nvPicPr>
          <p:cNvPr id="27" name="Picture 2" descr="Knowledge Media institute |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36" y="4445360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3811130" y="4445360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Prashant Khar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7338" r="-3139" b="21391"/>
          <a:stretch/>
        </p:blipFill>
        <p:spPr bwMode="auto">
          <a:xfrm>
            <a:off x="3689271" y="2330447"/>
            <a:ext cx="1320220" cy="134146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USC Viterbi School of Engineer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981" y="4483485"/>
            <a:ext cx="1210592" cy="4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Knowledge Media institute |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18" y="4476592"/>
            <a:ext cx="709147" cy="3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20571" r="22406" b="15945"/>
          <a:stretch/>
        </p:blipFill>
        <p:spPr bwMode="auto">
          <a:xfrm>
            <a:off x="1258712" y="4476592"/>
            <a:ext cx="252291" cy="2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29349" y="3795521"/>
            <a:ext cx="1640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Prashant </a:t>
            </a:r>
            <a:r>
              <a:rPr lang="en-GB" b="1" dirty="0" err="1" smtClean="0"/>
              <a:t>Khare</a:t>
            </a:r>
            <a:endParaRPr lang="en-GB" b="1" dirty="0" smtClean="0"/>
          </a:p>
          <a:p>
            <a:pPr algn="ctr"/>
            <a:r>
              <a:rPr lang="en-GB" dirty="0" smtClean="0"/>
              <a:t>Ph.D. Student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835471" y="3795521"/>
            <a:ext cx="1969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err="1" smtClean="0"/>
              <a:t>Grégoire</a:t>
            </a:r>
            <a:r>
              <a:rPr lang="en-GB" b="1" dirty="0" smtClean="0"/>
              <a:t> Burel</a:t>
            </a:r>
          </a:p>
          <a:p>
            <a:pPr algn="ctr"/>
            <a:r>
              <a:rPr lang="en-GB" dirty="0"/>
              <a:t>Research </a:t>
            </a:r>
            <a:r>
              <a:rPr lang="en-GB" dirty="0" smtClean="0"/>
              <a:t>Associate</a:t>
            </a:r>
            <a:endParaRPr lang="en-GB" b="1" dirty="0"/>
          </a:p>
          <a:p>
            <a:pPr algn="ctr"/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1712743" y="7429472"/>
            <a:ext cx="3339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CCCC"/>
                </a:solidFill>
                <a:latin typeface="Helvetica Neue"/>
              </a:rPr>
              <a:t> Research Associate Professor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5630752" y="3802413"/>
            <a:ext cx="290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Pedro </a:t>
            </a:r>
            <a:r>
              <a:rPr lang="en-GB" b="1" dirty="0" err="1"/>
              <a:t>Szekely</a:t>
            </a:r>
            <a:endParaRPr lang="en-GB" b="1" dirty="0"/>
          </a:p>
          <a:p>
            <a:pPr algn="ctr"/>
            <a:r>
              <a:rPr lang="en-GB" dirty="0" smtClean="0"/>
              <a:t>Research </a:t>
            </a:r>
            <a:r>
              <a:rPr lang="en-GB" dirty="0"/>
              <a:t>Associate Professor</a:t>
            </a:r>
            <a:endParaRPr lang="en-GB" b="1" dirty="0"/>
          </a:p>
        </p:txBody>
      </p:sp>
      <p:pic>
        <p:nvPicPr>
          <p:cNvPr id="1028" name="Picture 4" descr="Image result for Pedro Szekely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5"/>
          <a:stretch/>
        </p:blipFill>
        <p:spPr bwMode="auto">
          <a:xfrm>
            <a:off x="6422511" y="2326933"/>
            <a:ext cx="1317534" cy="1362280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3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Outline / Repository</a:t>
            </a:r>
          </a:p>
        </p:txBody>
      </p:sp>
      <p:pic>
        <p:nvPicPr>
          <p:cNvPr id="1032" name="Picture 8" descr="Image result for github repo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21" y="5610536"/>
            <a:ext cx="314974" cy="3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15449" y="5456904"/>
            <a:ext cx="6216443" cy="937212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Slides and Code: </a:t>
            </a:r>
            <a:r>
              <a:rPr lang="en-GB" dirty="0">
                <a:hlinkClick r:id="rId3"/>
              </a:rPr>
              <a:t>http://github.com/evhart/smasac-tutorial</a:t>
            </a:r>
            <a:r>
              <a:rPr lang="en-GB" dirty="0"/>
              <a:t> </a:t>
            </a:r>
          </a:p>
        </p:txBody>
      </p:sp>
      <p:pic>
        <p:nvPicPr>
          <p:cNvPr id="1034" name="Picture 10" descr="Image result for github repo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0" t="21687" r="36809" b="21687"/>
          <a:stretch/>
        </p:blipFill>
        <p:spPr bwMode="auto">
          <a:xfrm>
            <a:off x="1577152" y="5604387"/>
            <a:ext cx="338297" cy="37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09107"/>
              </p:ext>
            </p:extLst>
          </p:nvPr>
        </p:nvGraphicFramePr>
        <p:xfrm>
          <a:off x="0" y="1433544"/>
          <a:ext cx="9144001" cy="39708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319"/>
                <a:gridCol w="1134211"/>
                <a:gridCol w="1786270"/>
                <a:gridCol w="5029201"/>
              </a:tblGrid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Start Time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Duration (min.)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Session</a:t>
                      </a:r>
                      <a:r>
                        <a:rPr lang="en-GB" baseline="0" dirty="0" smtClean="0"/>
                        <a:t> Name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Description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9:00am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Introduction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Introduction to situation awareness and social media use during crises.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9:30am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Data Collection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Data collection and basic filtering.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9:50am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Entity Extraction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Presentations of tools and methods for extracting entities.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10:20am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Coffee Break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Coffee break and technical</a:t>
                      </a:r>
                      <a:r>
                        <a:rPr lang="en-GB" baseline="0" dirty="0" smtClean="0"/>
                        <a:t> support.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11:00am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Categorisation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Automatic classification of documents.</a:t>
                      </a:r>
                      <a:endParaRPr lang="en-GB" dirty="0"/>
                    </a:p>
                  </a:txBody>
                  <a:tcPr anchor="ctr"/>
                </a:tc>
              </a:tr>
              <a:tr h="335740">
                <a:tc>
                  <a:txBody>
                    <a:bodyPr/>
                    <a:lstStyle/>
                    <a:p>
                      <a:r>
                        <a:rPr lang="en-GB" dirty="0" smtClean="0"/>
                        <a:t>11:30am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Event Extraction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Tools and methods for event</a:t>
                      </a:r>
                      <a:r>
                        <a:rPr lang="en-GB" baseline="0" dirty="0" smtClean="0"/>
                        <a:t> extraction.</a:t>
                      </a:r>
                      <a:endParaRPr lang="en-GB" dirty="0"/>
                    </a:p>
                  </a:txBody>
                  <a:tcPr anchor="ctr"/>
                </a:tc>
              </a:tr>
              <a:tr h="587545">
                <a:tc>
                  <a:txBody>
                    <a:bodyPr/>
                    <a:lstStyle/>
                    <a:p>
                      <a:r>
                        <a:rPr lang="en-GB" dirty="0" smtClean="0"/>
                        <a:t>12:00pm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Visualisation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Examples of some situation</a:t>
                      </a:r>
                      <a:r>
                        <a:rPr lang="en-GB" baseline="0" dirty="0" smtClean="0"/>
                        <a:t> awareness </a:t>
                      </a:r>
                      <a:r>
                        <a:rPr lang="en-GB" dirty="0" smtClean="0"/>
                        <a:t>platforms.</a:t>
                      </a:r>
                      <a:endParaRPr lang="en-GB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Crisis Situation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1" y="1482274"/>
            <a:ext cx="4810851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A </a:t>
            </a:r>
            <a:r>
              <a:rPr lang="en-GB" sz="1600" b="1" dirty="0">
                <a:cs typeface="Roboto Light"/>
              </a:rPr>
              <a:t>crisis</a:t>
            </a:r>
            <a:r>
              <a:rPr lang="en-GB" sz="1600" dirty="0">
                <a:cs typeface="Roboto Light"/>
              </a:rPr>
              <a:t> (from the Greek </a:t>
            </a:r>
            <a:r>
              <a:rPr lang="en-GB" sz="1600" dirty="0" err="1">
                <a:cs typeface="Roboto Light"/>
              </a:rPr>
              <a:t>κρίσις</a:t>
            </a:r>
            <a:r>
              <a:rPr lang="en-GB" sz="1600" dirty="0">
                <a:cs typeface="Roboto Light"/>
              </a:rPr>
              <a:t> - </a:t>
            </a:r>
            <a:r>
              <a:rPr lang="en-GB" sz="1600" dirty="0" err="1">
                <a:cs typeface="Roboto Light"/>
              </a:rPr>
              <a:t>krisis</a:t>
            </a:r>
            <a:r>
              <a:rPr lang="en-GB" sz="1600" dirty="0">
                <a:cs typeface="Roboto Light"/>
              </a:rPr>
              <a:t>; plural: "crises"; adjectival form: "critical") is any </a:t>
            </a:r>
            <a:r>
              <a:rPr lang="en-GB" sz="1600" b="1" dirty="0">
                <a:cs typeface="Roboto Light"/>
              </a:rPr>
              <a:t>event that is going (or is expected) to lead to an unstable and dangerous situation </a:t>
            </a:r>
            <a:r>
              <a:rPr lang="en-GB" sz="1600" dirty="0">
                <a:cs typeface="Roboto Light"/>
              </a:rPr>
              <a:t>affecting an individual, group, community, or whole society. </a:t>
            </a:r>
          </a:p>
          <a:p>
            <a:pPr marL="0" indent="0">
              <a:buNone/>
            </a:pPr>
            <a:endParaRPr lang="en-GB" sz="1600" dirty="0">
              <a:solidFill>
                <a:srgbClr val="1A1B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Responding to crises rapidly is critical as they can involve: 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Personal injuries 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(death, trapping, missing, etc.)</a:t>
            </a:r>
          </a:p>
          <a:p>
            <a:pPr>
              <a:buFontTx/>
              <a:buChar char="-"/>
            </a:pP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Infrastructure </a:t>
            </a: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damage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 (roads blocked, services, etc.)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Global issues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 (civil arrest, conflicts, etc.) </a:t>
            </a:r>
          </a:p>
          <a:p>
            <a:pPr>
              <a:buFontTx/>
              <a:buChar char="-"/>
            </a:pPr>
            <a:r>
              <a:rPr lang="en-GB" sz="1600" b="1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Services overload </a:t>
            </a:r>
            <a:r>
              <a:rPr lang="en-GB" sz="1600" dirty="0">
                <a:solidFill>
                  <a:srgbClr val="1A1B1F"/>
                </a:solidFill>
                <a:ea typeface="Open Sans"/>
                <a:cs typeface="Open Sans"/>
                <a:sym typeface="Open Sans"/>
              </a:rPr>
              <a:t>(availability and access of emergency services and to resources)</a:t>
            </a:r>
          </a:p>
        </p:txBody>
      </p:sp>
      <p:pic>
        <p:nvPicPr>
          <p:cNvPr id="12" name="Shape 106"/>
          <p:cNvPicPr preferRelativeResize="0"/>
          <p:nvPr/>
        </p:nvPicPr>
        <p:blipFill rotWithShape="1">
          <a:blip r:embed="rId2">
            <a:alphaModFix/>
          </a:blip>
          <a:srcRect l="28795" t="9599" r="6413" b="2812"/>
          <a:stretch/>
        </p:blipFill>
        <p:spPr>
          <a:xfrm>
            <a:off x="5641849" y="1545629"/>
            <a:ext cx="3075848" cy="415808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760352" y="5502550"/>
            <a:ext cx="4643062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760352" y="5502550"/>
            <a:ext cx="4679150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better </a:t>
            </a:r>
            <a:r>
              <a:rPr lang="en-GB" sz="1600" b="1" dirty="0">
                <a:solidFill>
                  <a:schemeClr val="bg1"/>
                </a:solidFill>
              </a:rPr>
              <a:t>understand a crisis situation in order to act accordingly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86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Situation Awareness (1)</a:t>
            </a:r>
          </a:p>
        </p:txBody>
      </p:sp>
      <p:pic>
        <p:nvPicPr>
          <p:cNvPr id="4" name="Picture 2" descr="Endsley's model of SA. This is a synthesis of versions she has given in several sources, notably Endsley (1995a) and Endsley et al (2000). Drawn by Dr. Peter Lankton, May 2007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38014" r="40037" b="25384"/>
          <a:stretch/>
        </p:blipFill>
        <p:spPr bwMode="auto">
          <a:xfrm>
            <a:off x="2002714" y="2718873"/>
            <a:ext cx="5294376" cy="225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63902" y="2416428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Endsley's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 of Situation Awareness (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Endsley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1995)</a:t>
            </a:r>
          </a:p>
          <a:p>
            <a:pPr algn="ctr"/>
            <a:endParaRPr lang="en-GB" sz="1100" dirty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0" y="1482274"/>
            <a:ext cx="7656193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Situation awareness</a:t>
            </a:r>
            <a:r>
              <a:rPr lang="en-GB" sz="1600" dirty="0"/>
              <a:t> is the </a:t>
            </a:r>
            <a:r>
              <a:rPr lang="en-GB" sz="1600" b="1" dirty="0"/>
              <a:t>perception</a:t>
            </a:r>
            <a:r>
              <a:rPr lang="en-GB" sz="1600" dirty="0"/>
              <a:t> of environmental elements and events with respect to time or space, the </a:t>
            </a:r>
            <a:r>
              <a:rPr lang="en-GB" sz="1600" b="1" dirty="0"/>
              <a:t>comprehension</a:t>
            </a:r>
            <a:r>
              <a:rPr lang="en-GB" sz="1600" dirty="0"/>
              <a:t> of their meaning, and the </a:t>
            </a:r>
            <a:r>
              <a:rPr lang="en-GB" sz="1600" b="1" dirty="0"/>
              <a:t>projection</a:t>
            </a:r>
            <a:r>
              <a:rPr lang="en-GB" sz="1600" dirty="0"/>
              <a:t> of their status</a:t>
            </a:r>
            <a:r>
              <a:rPr lang="en-GB" sz="1600" b="1" dirty="0">
                <a:cs typeface="Roboto Light"/>
              </a:rPr>
              <a:t>.</a:t>
            </a:r>
          </a:p>
        </p:txBody>
      </p:sp>
      <p:cxnSp>
        <p:nvCxnSpPr>
          <p:cNvPr id="6" name="Straight Arrow Connector 5"/>
          <p:cNvCxnSpPr>
            <a:stCxn id="21" idx="0"/>
          </p:cNvCxnSpPr>
          <p:nvPr/>
        </p:nvCxnSpPr>
        <p:spPr>
          <a:xfrm flipV="1">
            <a:off x="3110753" y="4977982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/>
          <p:cNvSpPr txBox="1">
            <a:spLocks/>
          </p:cNvSpPr>
          <p:nvPr/>
        </p:nvSpPr>
        <p:spPr>
          <a:xfrm>
            <a:off x="2169458" y="5410954"/>
            <a:ext cx="1882589" cy="342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cs typeface="Roboto Light"/>
              </a:rPr>
              <a:t>Information</a:t>
            </a:r>
            <a:r>
              <a:rPr lang="en-GB" sz="1400" b="1" dirty="0">
                <a:cs typeface="Roboto Light"/>
              </a:rPr>
              <a:t> filtering,  classification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entity extraction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</a:t>
            </a:r>
            <a:r>
              <a:rPr lang="en-GB" sz="1400" dirty="0">
                <a:cs typeface="Roboto Light"/>
              </a:rPr>
              <a:t>etc.</a:t>
            </a:r>
            <a:r>
              <a:rPr lang="en-GB" sz="1400" b="1" dirty="0">
                <a:cs typeface="Roboto Light"/>
              </a:rPr>
              <a:t> </a:t>
            </a:r>
            <a:endParaRPr lang="en-GB" sz="1400" dirty="0">
              <a:cs typeface="Roboto Light"/>
            </a:endParaRPr>
          </a:p>
        </p:txBody>
      </p:sp>
      <p:sp>
        <p:nvSpPr>
          <p:cNvPr id="22" name="Content Placeholder 7"/>
          <p:cNvSpPr txBox="1">
            <a:spLocks/>
          </p:cNvSpPr>
          <p:nvPr/>
        </p:nvSpPr>
        <p:spPr>
          <a:xfrm>
            <a:off x="4052048" y="5410951"/>
            <a:ext cx="1506070" cy="1018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Relation extraction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relevance</a:t>
            </a:r>
            <a:r>
              <a:rPr lang="en-GB" sz="1400" dirty="0">
                <a:cs typeface="Roboto Light"/>
              </a:rPr>
              <a:t>,</a:t>
            </a:r>
            <a:r>
              <a:rPr lang="en-GB" sz="1400" b="1" dirty="0">
                <a:cs typeface="Roboto Light"/>
              </a:rPr>
              <a:t> visualisation</a:t>
            </a:r>
            <a:r>
              <a:rPr lang="en-GB" sz="1400" dirty="0">
                <a:cs typeface="Roboto Light"/>
              </a:rPr>
              <a:t>, etc.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805083" y="5016268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0" idx="0"/>
          </p:cNvCxnSpPr>
          <p:nvPr/>
        </p:nvCxnSpPr>
        <p:spPr>
          <a:xfrm flipV="1">
            <a:off x="6499409" y="5016268"/>
            <a:ext cx="2" cy="43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7"/>
          <p:cNvSpPr txBox="1">
            <a:spLocks/>
          </p:cNvSpPr>
          <p:nvPr/>
        </p:nvSpPr>
        <p:spPr>
          <a:xfrm>
            <a:off x="5558114" y="5449240"/>
            <a:ext cx="1882589" cy="342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cs typeface="Roboto Light"/>
              </a:rPr>
              <a:t>Prediction</a:t>
            </a:r>
            <a:r>
              <a:rPr lang="en-GB" sz="1400" dirty="0">
                <a:cs typeface="Roboto Light"/>
              </a:rPr>
              <a:t> models, </a:t>
            </a:r>
            <a:r>
              <a:rPr lang="en-GB" sz="1400" b="1" dirty="0">
                <a:cs typeface="Roboto Light"/>
              </a:rPr>
              <a:t>time series analysis</a:t>
            </a:r>
            <a:r>
              <a:rPr lang="en-GB" sz="1400" dirty="0">
                <a:cs typeface="Roboto Light"/>
              </a:rPr>
              <a:t>, etc.</a:t>
            </a:r>
            <a:r>
              <a:rPr lang="en-GB" sz="1400" b="1" dirty="0">
                <a:cs typeface="Roboto Light"/>
              </a:rPr>
              <a:t> </a:t>
            </a:r>
            <a:endParaRPr lang="en-GB" sz="1400" dirty="0">
              <a:cs typeface="Robo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85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Situation Awareness (2)</a:t>
            </a:r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628652" y="1482274"/>
            <a:ext cx="4810452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cs typeface="Roboto Light"/>
              </a:rPr>
              <a:t>Situation awareness</a:t>
            </a:r>
            <a:r>
              <a:rPr lang="en-GB" sz="1600" dirty="0"/>
              <a:t> is the </a:t>
            </a:r>
            <a:r>
              <a:rPr lang="en-GB" sz="1600" b="1" dirty="0"/>
              <a:t>perception</a:t>
            </a:r>
            <a:r>
              <a:rPr lang="en-GB" sz="1600" dirty="0"/>
              <a:t> of environmental elements and events with respect to time or space, the </a:t>
            </a:r>
            <a:r>
              <a:rPr lang="en-GB" sz="1600" b="1" dirty="0"/>
              <a:t>comprehension</a:t>
            </a:r>
            <a:r>
              <a:rPr lang="en-GB" sz="1600" dirty="0"/>
              <a:t> of their meaning, and the </a:t>
            </a:r>
            <a:r>
              <a:rPr lang="en-GB" sz="1600" b="1" dirty="0"/>
              <a:t>projection</a:t>
            </a:r>
            <a:r>
              <a:rPr lang="en-GB" sz="1600" dirty="0"/>
              <a:t> of their status</a:t>
            </a:r>
            <a:r>
              <a:rPr lang="en-GB" sz="1600" b="1" dirty="0">
                <a:cs typeface="Roboto Light"/>
              </a:rPr>
              <a:t>.</a:t>
            </a:r>
          </a:p>
          <a:p>
            <a:pPr marL="0" indent="0">
              <a:buNone/>
            </a:pPr>
            <a:endParaRPr lang="en-GB" sz="1600" b="1" dirty="0">
              <a:cs typeface="Roboto Light"/>
            </a:endParaRPr>
          </a:p>
          <a:p>
            <a:pPr marL="0" indent="0">
              <a:buNone/>
            </a:pPr>
            <a:r>
              <a:rPr lang="en-GB" sz="1600" i="1" dirty="0">
                <a:cs typeface="Roboto Light"/>
              </a:rPr>
              <a:t>Why do we need situation awareness during crises?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Accessible knowledge can be </a:t>
            </a:r>
            <a:r>
              <a:rPr lang="en-GB" sz="1600" b="1" dirty="0">
                <a:cs typeface="Roboto Light"/>
              </a:rPr>
              <a:t>integrated to assess and cope with a situation </a:t>
            </a:r>
            <a:r>
              <a:rPr lang="en-GB" sz="1600" dirty="0">
                <a:cs typeface="Roboto Light"/>
              </a:rPr>
              <a:t>(</a:t>
            </a:r>
            <a:r>
              <a:rPr lang="en-GB" sz="1600" dirty="0" err="1">
                <a:cs typeface="Roboto Light"/>
              </a:rPr>
              <a:t>Sarter</a:t>
            </a:r>
            <a:r>
              <a:rPr lang="en-GB" sz="1600" dirty="0">
                <a:cs typeface="Roboto Light"/>
              </a:rPr>
              <a:t> 1991).</a:t>
            </a:r>
          </a:p>
          <a:p>
            <a:pPr>
              <a:buFontTx/>
              <a:buChar char="-"/>
            </a:pPr>
            <a:r>
              <a:rPr lang="en-GB" sz="1600" dirty="0">
                <a:cs typeface="Roboto Light"/>
              </a:rPr>
              <a:t>Citizens and responders must be able to </a:t>
            </a:r>
            <a:r>
              <a:rPr lang="en-GB" sz="1600" b="1" dirty="0">
                <a:cs typeface="Roboto Light"/>
              </a:rPr>
              <a:t>collect reliable information and build an understanding </a:t>
            </a:r>
            <a:r>
              <a:rPr lang="en-GB" sz="1600" dirty="0">
                <a:cs typeface="Roboto Light"/>
              </a:rPr>
              <a:t>of the current situation and its evolution (</a:t>
            </a:r>
            <a:r>
              <a:rPr lang="en-GB" sz="1600" dirty="0" err="1">
                <a:cs typeface="Roboto Light"/>
              </a:rPr>
              <a:t>Endsley</a:t>
            </a:r>
            <a:r>
              <a:rPr lang="en-GB" sz="1600" dirty="0">
                <a:cs typeface="Roboto Light"/>
              </a:rPr>
              <a:t>, 1995).</a:t>
            </a:r>
          </a:p>
          <a:p>
            <a:pPr>
              <a:buFontTx/>
              <a:buChar char="-"/>
            </a:pPr>
            <a:r>
              <a:rPr lang="en-GB" sz="1600" b="1" dirty="0">
                <a:cs typeface="Roboto Light"/>
              </a:rPr>
              <a:t>Obtain accurate real-time and complete information </a:t>
            </a:r>
            <a:r>
              <a:rPr lang="en-GB" sz="1600" dirty="0">
                <a:cs typeface="Roboto Light"/>
              </a:rPr>
              <a:t>about a particular crisis situation (</a:t>
            </a:r>
            <a:r>
              <a:rPr lang="en-GB" sz="1600" dirty="0" err="1">
                <a:cs typeface="Roboto Light"/>
              </a:rPr>
              <a:t>Winerman</a:t>
            </a:r>
            <a:r>
              <a:rPr lang="en-GB" sz="1600" dirty="0">
                <a:cs typeface="Roboto Light"/>
              </a:rPr>
              <a:t>, 2009).</a:t>
            </a: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endParaRPr lang="en-GB" sz="1600" dirty="0">
              <a:cs typeface="Roboto Light"/>
            </a:endParaRPr>
          </a:p>
          <a:p>
            <a:pPr>
              <a:buFontTx/>
              <a:buChar char="-"/>
            </a:pPr>
            <a:endParaRPr lang="en-GB" sz="1600" b="1" dirty="0">
              <a:cs typeface="Roboto Light"/>
            </a:endParaRPr>
          </a:p>
        </p:txBody>
      </p:sp>
      <p:pic>
        <p:nvPicPr>
          <p:cNvPr id="12" name="Picture 11" descr="Image result for situational awareness crisis">
            <a:extLst>
              <a:ext uri="{FF2B5EF4-FFF2-40B4-BE49-F238E27FC236}">
                <a16:creationId xmlns="" xmlns:a16="http://schemas.microsoft.com/office/drawing/2014/main" id="{601B37E7-EAD8-4BF2-A498-8E04D6D23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3" r="30463"/>
          <a:stretch/>
        </p:blipFill>
        <p:spPr bwMode="auto">
          <a:xfrm>
            <a:off x="5344508" y="1717921"/>
            <a:ext cx="3809220" cy="359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28650" y="5730949"/>
            <a:ext cx="5616703" cy="68221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70090" y="5730949"/>
            <a:ext cx="5575262" cy="682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</a:rPr>
              <a:t>How do we </a:t>
            </a:r>
            <a:r>
              <a:rPr lang="en-GB" sz="1600" b="1" dirty="0">
                <a:solidFill>
                  <a:schemeClr val="bg1"/>
                </a:solidFill>
              </a:rPr>
              <a:t>collect and process efficiently information during emergency situations</a:t>
            </a:r>
            <a:r>
              <a:rPr lang="en-GB" sz="1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33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Media (1)</a:t>
            </a:r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628650" y="1482274"/>
            <a:ext cx="8049005" cy="422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/>
              <a:t>Social media consist of web technologies and platforms that </a:t>
            </a:r>
            <a:r>
              <a:rPr lang="en-GB" sz="1600" b="1" dirty="0"/>
              <a:t>enable people to interact and engage</a:t>
            </a:r>
            <a:r>
              <a:rPr lang="en-GB" sz="1600" dirty="0"/>
              <a:t> by creating content in a conversational and participatory manner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Social web applications are created to </a:t>
            </a:r>
            <a:r>
              <a:rPr lang="en-GB" sz="1600" b="1" dirty="0"/>
              <a:t>encourage communication between people</a:t>
            </a:r>
            <a:r>
              <a:rPr lang="en-GB" sz="1600" dirty="0"/>
              <a:t>, they tend to have some of the following attributes: </a:t>
            </a:r>
          </a:p>
          <a:p>
            <a:pPr>
              <a:buFontTx/>
              <a:buChar char="-"/>
            </a:pPr>
            <a:r>
              <a:rPr lang="en-GB" sz="1600" b="1" dirty="0"/>
              <a:t>Identity</a:t>
            </a:r>
            <a:r>
              <a:rPr lang="en-GB" sz="1600" dirty="0"/>
              <a:t>: who are you? (e.g., Facebook) </a:t>
            </a:r>
          </a:p>
          <a:p>
            <a:pPr>
              <a:buFontTx/>
              <a:buChar char="-"/>
            </a:pPr>
            <a:r>
              <a:rPr lang="en-GB" sz="1600" b="1" dirty="0"/>
              <a:t>Reputation</a:t>
            </a:r>
            <a:r>
              <a:rPr lang="en-GB" sz="1600" dirty="0"/>
              <a:t>: what do people think you stand for? (e.g. LinkedIn) </a:t>
            </a:r>
          </a:p>
          <a:p>
            <a:pPr>
              <a:buFontTx/>
              <a:buChar char="-"/>
            </a:pPr>
            <a:r>
              <a:rPr lang="en-GB" sz="1600" b="1" dirty="0"/>
              <a:t>Presence</a:t>
            </a:r>
            <a:r>
              <a:rPr lang="en-GB" sz="1600" dirty="0"/>
              <a:t>: where are you? (e.g., Four Square) </a:t>
            </a:r>
          </a:p>
          <a:p>
            <a:pPr>
              <a:buFontTx/>
              <a:buChar char="-"/>
            </a:pPr>
            <a:r>
              <a:rPr lang="en-GB" sz="1600" b="1" dirty="0"/>
              <a:t>Relationships</a:t>
            </a:r>
            <a:r>
              <a:rPr lang="en-GB" sz="1600" dirty="0"/>
              <a:t>: who are you connected with? who do you trust? (e.g., Facebook) </a:t>
            </a:r>
          </a:p>
          <a:p>
            <a:pPr>
              <a:buFontTx/>
              <a:buChar char="-"/>
            </a:pPr>
            <a:r>
              <a:rPr lang="en-GB" sz="1600" b="1" dirty="0"/>
              <a:t>Groups</a:t>
            </a:r>
            <a:r>
              <a:rPr lang="en-GB" sz="1600" dirty="0"/>
              <a:t>: how do you organize your connections? </a:t>
            </a:r>
          </a:p>
          <a:p>
            <a:pPr>
              <a:buFontTx/>
              <a:buChar char="-"/>
            </a:pPr>
            <a:r>
              <a:rPr lang="en-GB" sz="1600" b="1" dirty="0"/>
              <a:t>Conversations</a:t>
            </a:r>
            <a:r>
              <a:rPr lang="en-GB" sz="1600" dirty="0"/>
              <a:t>: what do you discuss with others? (e.g., Reddit).</a:t>
            </a:r>
          </a:p>
          <a:p>
            <a:pPr>
              <a:buFontTx/>
              <a:buChar char="-"/>
            </a:pPr>
            <a:r>
              <a:rPr lang="en-GB" sz="1600" b="1" dirty="0"/>
              <a:t>Sharing</a:t>
            </a:r>
            <a:r>
              <a:rPr lang="en-GB" sz="1600" dirty="0"/>
              <a:t>: what content do you make available for others to interact with? </a:t>
            </a:r>
          </a:p>
        </p:txBody>
      </p:sp>
      <p:pic>
        <p:nvPicPr>
          <p:cNvPr id="52" name="Picture 6" descr="Image result for social m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795" y="4948541"/>
            <a:ext cx="5029101" cy="129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D4D68-E5E1-497F-B018-33FA9D88ECA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98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14799</TotalTime>
  <Words>1557</Words>
  <Application>Microsoft Office PowerPoint</Application>
  <PresentationFormat>On-screen Show (4:3)</PresentationFormat>
  <Paragraphs>230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Helvetica Neue</vt:lpstr>
      <vt:lpstr>Open Sans</vt:lpstr>
      <vt:lpstr>Roboto Light</vt:lpstr>
      <vt:lpstr>Office Theme</vt:lpstr>
      <vt:lpstr>Social Media Analysis for Situation Awareness during Crises (SMASAC)</vt:lpstr>
      <vt:lpstr>SMASAC - Introduction</vt:lpstr>
      <vt:lpstr>Organisers</vt:lpstr>
      <vt:lpstr>Speakers</vt:lpstr>
      <vt:lpstr>Tutorial Outline / Repository</vt:lpstr>
      <vt:lpstr>Crisis Situation</vt:lpstr>
      <vt:lpstr>Situation Awareness (1)</vt:lpstr>
      <vt:lpstr>Situation Awareness (2)</vt:lpstr>
      <vt:lpstr>Social Media (1)</vt:lpstr>
      <vt:lpstr>Social Media (2)</vt:lpstr>
      <vt:lpstr>Social Media and Crises</vt:lpstr>
      <vt:lpstr>Hurricane Harvey –  Twitter Usage (1)</vt:lpstr>
      <vt:lpstr>Hurricane Harvey –  Twitter Usage (2)</vt:lpstr>
      <vt:lpstr>Digital Humanitarian Network et al.</vt:lpstr>
      <vt:lpstr>Digital Situation Awareness Pipeline</vt:lpstr>
      <vt:lpstr>Typical (Manual) Processing Pipeline</vt:lpstr>
      <vt:lpstr>Automatic Processing Pipeline</vt:lpstr>
      <vt:lpstr>Automatic Data Collection and Analysis</vt:lpstr>
      <vt:lpstr>Data Visualisation</vt:lpstr>
      <vt:lpstr>Hands-on Requirements</vt:lpstr>
      <vt:lpstr>Software Requirements</vt:lpstr>
      <vt:lpstr>Examples of Tools and Libraries</vt:lpstr>
      <vt:lpstr>Used Data</vt:lpstr>
      <vt:lpstr>Tools/Workspace Configuration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Gregoire.Burel</dc:creator>
  <cp:lastModifiedBy>Gregoire.Burel</cp:lastModifiedBy>
  <cp:revision>169</cp:revision>
  <dcterms:created xsi:type="dcterms:W3CDTF">2018-03-07T10:04:08Z</dcterms:created>
  <dcterms:modified xsi:type="dcterms:W3CDTF">2018-04-20T14:26:09Z</dcterms:modified>
</cp:coreProperties>
</file>